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4"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7" autoAdjust="0"/>
    <p:restoredTop sz="94660"/>
  </p:normalViewPr>
  <p:slideViewPr>
    <p:cSldViewPr snapToGrid="0">
      <p:cViewPr varScale="1">
        <p:scale>
          <a:sx n="88" d="100"/>
          <a:sy n="88" d="100"/>
        </p:scale>
        <p:origin x="-235"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9/23/2018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www.maitreya.org/FILES/discourse/Feelgodd.html"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1EE040-69C5-4963-9710-5100E1C2ADE9}"/>
              </a:ext>
            </a:extLst>
          </p:cNvPr>
          <p:cNvSpPr>
            <a:spLocks noGrp="1"/>
          </p:cNvSpPr>
          <p:nvPr>
            <p:ph type="ctrTitle"/>
          </p:nvPr>
        </p:nvSpPr>
        <p:spPr/>
        <p:txBody>
          <a:bodyPr/>
          <a:lstStyle/>
          <a:p>
            <a:r>
              <a:rPr lang="en-US"/>
              <a:t>The </a:t>
            </a:r>
            <a:r>
              <a:rPr lang="en-US" smtClean="0"/>
              <a:t>Law </a:t>
            </a:r>
            <a:r>
              <a:rPr lang="en-US" dirty="0"/>
              <a:t>of karma</a:t>
            </a:r>
          </a:p>
        </p:txBody>
      </p:sp>
      <p:sp>
        <p:nvSpPr>
          <p:cNvPr id="3" name="Subtitle 2">
            <a:extLst>
              <a:ext uri="{FF2B5EF4-FFF2-40B4-BE49-F238E27FC236}">
                <a16:creationId xmlns="" xmlns:a16="http://schemas.microsoft.com/office/drawing/2014/main" id="{B288665F-24B2-4F52-B2E3-F0AE9141433C}"/>
              </a:ext>
            </a:extLst>
          </p:cNvPr>
          <p:cNvSpPr>
            <a:spLocks noGrp="1"/>
          </p:cNvSpPr>
          <p:nvPr>
            <p:ph type="subTitle" idx="1"/>
          </p:nvPr>
        </p:nvSpPr>
        <p:spPr/>
        <p:txBody>
          <a:bodyPr/>
          <a:lstStyle/>
          <a:p>
            <a:r>
              <a:rPr lang="en-US" dirty="0"/>
              <a:t>Feast of tabernacles 2018</a:t>
            </a:r>
          </a:p>
          <a:p>
            <a:r>
              <a:rPr lang="en-US" dirty="0"/>
              <a:t>Presentation</a:t>
            </a:r>
          </a:p>
        </p:txBody>
      </p:sp>
    </p:spTree>
    <p:extLst>
      <p:ext uri="{BB962C8B-B14F-4D97-AF65-F5344CB8AC3E}">
        <p14:creationId xmlns:p14="http://schemas.microsoft.com/office/powerpoint/2010/main" val="2955162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0B842C-3440-4858-B96E-05A5D5B8C58C}"/>
              </a:ext>
            </a:extLst>
          </p:cNvPr>
          <p:cNvSpPr>
            <a:spLocks noGrp="1"/>
          </p:cNvSpPr>
          <p:nvPr>
            <p:ph type="title"/>
          </p:nvPr>
        </p:nvSpPr>
        <p:spPr/>
        <p:txBody>
          <a:bodyPr/>
          <a:lstStyle/>
          <a:p>
            <a:pPr algn="ctr"/>
            <a:r>
              <a:rPr lang="en-US" dirty="0"/>
              <a:t>So, What is this subconscious mind?</a:t>
            </a:r>
          </a:p>
        </p:txBody>
      </p:sp>
      <p:sp>
        <p:nvSpPr>
          <p:cNvPr id="3" name="TextBox 2">
            <a:extLst>
              <a:ext uri="{FF2B5EF4-FFF2-40B4-BE49-F238E27FC236}">
                <a16:creationId xmlns="" xmlns:a16="http://schemas.microsoft.com/office/drawing/2014/main" id="{B097610B-C365-4AC8-8FA5-A5BACC3BC764}"/>
              </a:ext>
            </a:extLst>
          </p:cNvPr>
          <p:cNvSpPr txBox="1"/>
          <p:nvPr/>
        </p:nvSpPr>
        <p:spPr>
          <a:xfrm>
            <a:off x="685801" y="1939158"/>
            <a:ext cx="9112469" cy="923330"/>
          </a:xfrm>
          <a:prstGeom prst="rect">
            <a:avLst/>
          </a:prstGeom>
          <a:noFill/>
        </p:spPr>
        <p:txBody>
          <a:bodyPr wrap="square" rtlCol="0">
            <a:spAutoFit/>
          </a:bodyPr>
          <a:lstStyle/>
          <a:p>
            <a:r>
              <a:rPr lang="en-US" dirty="0"/>
              <a:t>The subconscious mind is where our deep desires and personal will reside.  These desires and will are created by our past and present experiences and lives.  Therefore, we can say the subconscious mind is where our karmas reside!</a:t>
            </a:r>
          </a:p>
        </p:txBody>
      </p:sp>
      <p:sp>
        <p:nvSpPr>
          <p:cNvPr id="4" name="TextBox 3">
            <a:extLst>
              <a:ext uri="{FF2B5EF4-FFF2-40B4-BE49-F238E27FC236}">
                <a16:creationId xmlns="" xmlns:a16="http://schemas.microsoft.com/office/drawing/2014/main" id="{626261AB-BBE0-4D04-846A-1FF80F90C248}"/>
              </a:ext>
            </a:extLst>
          </p:cNvPr>
          <p:cNvSpPr txBox="1"/>
          <p:nvPr/>
        </p:nvSpPr>
        <p:spPr>
          <a:xfrm>
            <a:off x="685800" y="3218793"/>
            <a:ext cx="9309537" cy="1200329"/>
          </a:xfrm>
          <a:prstGeom prst="rect">
            <a:avLst/>
          </a:prstGeom>
          <a:noFill/>
        </p:spPr>
        <p:txBody>
          <a:bodyPr wrap="square" rtlCol="0">
            <a:spAutoFit/>
          </a:bodyPr>
          <a:lstStyle/>
          <a:p>
            <a:r>
              <a:rPr lang="en-US" dirty="0"/>
              <a:t>Because of these past and present karmas, this part of the mind is programmed to unconsciously guide us, advise us, protect us, make us succeed or fail, etc., in our personal lives.  It is the part which makes us do things which we later might regret.  The subconscious mind is a barrier between us and the Universal Mind (Unconscious Mind).</a:t>
            </a:r>
          </a:p>
        </p:txBody>
      </p:sp>
      <p:sp>
        <p:nvSpPr>
          <p:cNvPr id="5" name="TextBox 4">
            <a:extLst>
              <a:ext uri="{FF2B5EF4-FFF2-40B4-BE49-F238E27FC236}">
                <a16:creationId xmlns="" xmlns:a16="http://schemas.microsoft.com/office/drawing/2014/main" id="{9E36D070-C856-439A-AF77-4C249ACBBB02}"/>
              </a:ext>
            </a:extLst>
          </p:cNvPr>
          <p:cNvSpPr txBox="1"/>
          <p:nvPr/>
        </p:nvSpPr>
        <p:spPr>
          <a:xfrm>
            <a:off x="727841" y="4677103"/>
            <a:ext cx="10131425" cy="923330"/>
          </a:xfrm>
          <a:prstGeom prst="rect">
            <a:avLst/>
          </a:prstGeom>
          <a:noFill/>
        </p:spPr>
        <p:txBody>
          <a:bodyPr wrap="square" rtlCol="0">
            <a:spAutoFit/>
          </a:bodyPr>
          <a:lstStyle/>
          <a:p>
            <a:r>
              <a:rPr lang="en-US"/>
              <a:t>The subconscious mind is a program. It's a karmic program that has been put in our spirit. And because of this karmic presence, this subconscious presence, we react in different situations. We react in every situation according to that program because of our past experiences.</a:t>
            </a:r>
            <a:endParaRPr lang="en-US" dirty="0"/>
          </a:p>
        </p:txBody>
      </p:sp>
    </p:spTree>
    <p:extLst>
      <p:ext uri="{BB962C8B-B14F-4D97-AF65-F5344CB8AC3E}">
        <p14:creationId xmlns:p14="http://schemas.microsoft.com/office/powerpoint/2010/main" val="275155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FE8AF2-D84F-4FED-B2BE-FDEE29A10EB7}"/>
              </a:ext>
            </a:extLst>
          </p:cNvPr>
          <p:cNvSpPr>
            <a:spLocks noGrp="1"/>
          </p:cNvSpPr>
          <p:nvPr>
            <p:ph type="title"/>
          </p:nvPr>
        </p:nvSpPr>
        <p:spPr/>
        <p:txBody>
          <a:bodyPr/>
          <a:lstStyle/>
          <a:p>
            <a:pPr algn="ctr"/>
            <a:r>
              <a:rPr lang="en-US" dirty="0"/>
              <a:t>Subconscious mind continued…</a:t>
            </a:r>
          </a:p>
        </p:txBody>
      </p:sp>
      <p:sp>
        <p:nvSpPr>
          <p:cNvPr id="3" name="TextBox 2">
            <a:extLst>
              <a:ext uri="{FF2B5EF4-FFF2-40B4-BE49-F238E27FC236}">
                <a16:creationId xmlns="" xmlns:a16="http://schemas.microsoft.com/office/drawing/2014/main" id="{AA34FE1D-DCA3-484D-872E-01B2427FC0D5}"/>
              </a:ext>
            </a:extLst>
          </p:cNvPr>
          <p:cNvSpPr txBox="1"/>
          <p:nvPr/>
        </p:nvSpPr>
        <p:spPr>
          <a:xfrm>
            <a:off x="685801" y="2065867"/>
            <a:ext cx="10499835" cy="923330"/>
          </a:xfrm>
          <a:prstGeom prst="rect">
            <a:avLst/>
          </a:prstGeom>
          <a:noFill/>
        </p:spPr>
        <p:txBody>
          <a:bodyPr wrap="square" rtlCol="0">
            <a:spAutoFit/>
          </a:bodyPr>
          <a:lstStyle/>
          <a:p>
            <a:r>
              <a:rPr lang="en-US" dirty="0"/>
              <a:t>So Our karma is the lessons we have to learn. They are there as programs so we react in such a way in every situation. Why do we react the way we do? We react because of the programs in our subconscious mind. It is in our karmic energy which makes us react the way we do.</a:t>
            </a:r>
          </a:p>
        </p:txBody>
      </p:sp>
      <p:sp>
        <p:nvSpPr>
          <p:cNvPr id="4" name="TextBox 3">
            <a:extLst>
              <a:ext uri="{FF2B5EF4-FFF2-40B4-BE49-F238E27FC236}">
                <a16:creationId xmlns="" xmlns:a16="http://schemas.microsoft.com/office/drawing/2014/main" id="{8670D13E-26E9-4CAC-B39E-1295057F3FA2}"/>
              </a:ext>
            </a:extLst>
          </p:cNvPr>
          <p:cNvSpPr txBox="1"/>
          <p:nvPr/>
        </p:nvSpPr>
        <p:spPr>
          <a:xfrm>
            <a:off x="685801" y="3316013"/>
            <a:ext cx="10386847" cy="646331"/>
          </a:xfrm>
          <a:prstGeom prst="rect">
            <a:avLst/>
          </a:prstGeom>
          <a:noFill/>
        </p:spPr>
        <p:txBody>
          <a:bodyPr wrap="square" rtlCol="0">
            <a:spAutoFit/>
          </a:bodyPr>
          <a:lstStyle/>
          <a:p>
            <a:r>
              <a:rPr lang="en-US" dirty="0"/>
              <a:t>That is why we have to learn our lessons. As long as we don't learn our lessons, this karmic energy which is related to us and is ours, is going to stay with us, and it's not going to be shaken off easily.</a:t>
            </a:r>
          </a:p>
        </p:txBody>
      </p:sp>
    </p:spTree>
    <p:extLst>
      <p:ext uri="{BB962C8B-B14F-4D97-AF65-F5344CB8AC3E}">
        <p14:creationId xmlns:p14="http://schemas.microsoft.com/office/powerpoint/2010/main" val="132050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71874E-DB15-4C88-8EA0-9415A64A326A}"/>
              </a:ext>
            </a:extLst>
          </p:cNvPr>
          <p:cNvSpPr>
            <a:spLocks noGrp="1"/>
          </p:cNvSpPr>
          <p:nvPr>
            <p:ph type="title"/>
          </p:nvPr>
        </p:nvSpPr>
        <p:spPr/>
        <p:txBody>
          <a:bodyPr/>
          <a:lstStyle/>
          <a:p>
            <a:r>
              <a:rPr lang="en-US" dirty="0"/>
              <a:t>How do we learn our lessons?</a:t>
            </a:r>
          </a:p>
        </p:txBody>
      </p:sp>
      <p:sp>
        <p:nvSpPr>
          <p:cNvPr id="3" name="TextBox 2">
            <a:extLst>
              <a:ext uri="{FF2B5EF4-FFF2-40B4-BE49-F238E27FC236}">
                <a16:creationId xmlns="" xmlns:a16="http://schemas.microsoft.com/office/drawing/2014/main" id="{A185B4D1-5856-47A7-90E8-CE623508A637}"/>
              </a:ext>
            </a:extLst>
          </p:cNvPr>
          <p:cNvSpPr txBox="1"/>
          <p:nvPr/>
        </p:nvSpPr>
        <p:spPr>
          <a:xfrm>
            <a:off x="609600" y="1960179"/>
            <a:ext cx="10168758" cy="1200329"/>
          </a:xfrm>
          <a:prstGeom prst="rect">
            <a:avLst/>
          </a:prstGeom>
          <a:noFill/>
        </p:spPr>
        <p:txBody>
          <a:bodyPr wrap="square" rtlCol="0">
            <a:spAutoFit/>
          </a:bodyPr>
          <a:lstStyle/>
          <a:p>
            <a:r>
              <a:rPr lang="en-US" dirty="0"/>
              <a:t>The conscious mind is what we see now. The unconscious mind or Universal Mind is the mind of God. </a:t>
            </a:r>
          </a:p>
          <a:p>
            <a:r>
              <a:rPr lang="en-US" dirty="0"/>
              <a:t>We create samskaras with our bad karmas that we can only dissolve by learning our lessons that we have to learn. These lessons or karmic energies are programmed in the ethereal level in our consciousness. </a:t>
            </a:r>
          </a:p>
          <a:p>
            <a:r>
              <a:rPr lang="en-US" dirty="0"/>
              <a:t>And this subconscious mind becomes a buffer, a separator between us and the unconscious mind, God.</a:t>
            </a:r>
          </a:p>
        </p:txBody>
      </p:sp>
      <p:sp>
        <p:nvSpPr>
          <p:cNvPr id="4" name="TextBox 3">
            <a:extLst>
              <a:ext uri="{FF2B5EF4-FFF2-40B4-BE49-F238E27FC236}">
                <a16:creationId xmlns="" xmlns:a16="http://schemas.microsoft.com/office/drawing/2014/main" id="{99197204-BF1D-4899-A41A-D0FDDAF2C35D}"/>
              </a:ext>
            </a:extLst>
          </p:cNvPr>
          <p:cNvSpPr txBox="1"/>
          <p:nvPr/>
        </p:nvSpPr>
        <p:spPr>
          <a:xfrm>
            <a:off x="609600" y="3469411"/>
            <a:ext cx="10773103" cy="646331"/>
          </a:xfrm>
          <a:prstGeom prst="rect">
            <a:avLst/>
          </a:prstGeom>
          <a:noFill/>
        </p:spPr>
        <p:txBody>
          <a:bodyPr wrap="square" rtlCol="0">
            <a:spAutoFit/>
          </a:bodyPr>
          <a:lstStyle/>
          <a:p>
            <a:r>
              <a:rPr lang="en-US" dirty="0"/>
              <a:t>Because of these karmic energies we don't experience God. We still have a buffer between us. God is with us but we are not with Him. And that subconscious mind is something that we dissolve in meditation. </a:t>
            </a:r>
          </a:p>
        </p:txBody>
      </p:sp>
      <p:sp>
        <p:nvSpPr>
          <p:cNvPr id="5" name="TextBox 4">
            <a:extLst>
              <a:ext uri="{FF2B5EF4-FFF2-40B4-BE49-F238E27FC236}">
                <a16:creationId xmlns="" xmlns:a16="http://schemas.microsoft.com/office/drawing/2014/main" id="{CC7CC0E0-2B6A-4B0F-988C-295BAD8B436B}"/>
              </a:ext>
            </a:extLst>
          </p:cNvPr>
          <p:cNvSpPr txBox="1"/>
          <p:nvPr/>
        </p:nvSpPr>
        <p:spPr>
          <a:xfrm>
            <a:off x="609600" y="4511087"/>
            <a:ext cx="10820398" cy="646331"/>
          </a:xfrm>
          <a:prstGeom prst="rect">
            <a:avLst/>
          </a:prstGeom>
          <a:noFill/>
        </p:spPr>
        <p:txBody>
          <a:bodyPr wrap="square" rtlCol="0">
            <a:spAutoFit/>
          </a:bodyPr>
          <a:lstStyle/>
          <a:p>
            <a:r>
              <a:rPr lang="en-US" dirty="0"/>
              <a:t>You chip the subconscious mind, you hammer at it each time you meditate. But it's very hard material, you have to hammer a lot, depending on your level of progress. </a:t>
            </a:r>
          </a:p>
        </p:txBody>
      </p:sp>
      <p:sp>
        <p:nvSpPr>
          <p:cNvPr id="6" name="TextBox 5">
            <a:extLst>
              <a:ext uri="{FF2B5EF4-FFF2-40B4-BE49-F238E27FC236}">
                <a16:creationId xmlns="" xmlns:a16="http://schemas.microsoft.com/office/drawing/2014/main" id="{A0F8DB75-E36A-4A76-81D5-BE018B8BF34A}"/>
              </a:ext>
            </a:extLst>
          </p:cNvPr>
          <p:cNvSpPr txBox="1"/>
          <p:nvPr/>
        </p:nvSpPr>
        <p:spPr>
          <a:xfrm>
            <a:off x="609600" y="5519286"/>
            <a:ext cx="10820398" cy="923330"/>
          </a:xfrm>
          <a:prstGeom prst="rect">
            <a:avLst/>
          </a:prstGeom>
          <a:noFill/>
        </p:spPr>
        <p:txBody>
          <a:bodyPr wrap="square" rtlCol="0">
            <a:spAutoFit/>
          </a:bodyPr>
          <a:lstStyle/>
          <a:p>
            <a:r>
              <a:rPr lang="en-US" dirty="0"/>
              <a:t>Of course, with </a:t>
            </a:r>
            <a:r>
              <a:rPr lang="en-US" b="1" dirty="0"/>
              <a:t>His Grace </a:t>
            </a:r>
            <a:r>
              <a:rPr lang="en-US" dirty="0"/>
              <a:t>(everything comes by His Grace) one day you are enlightened. You don't have to have that subconscious mind. However, God doesn't give His Grace until you learn your lessons. With His Grace you learn your lessons. You seek His Grace!</a:t>
            </a:r>
          </a:p>
        </p:txBody>
      </p:sp>
    </p:spTree>
    <p:extLst>
      <p:ext uri="{BB962C8B-B14F-4D97-AF65-F5344CB8AC3E}">
        <p14:creationId xmlns:p14="http://schemas.microsoft.com/office/powerpoint/2010/main" val="214078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83D2F1-D327-4D39-A7BE-F600D002B6F1}"/>
              </a:ext>
            </a:extLst>
          </p:cNvPr>
          <p:cNvSpPr>
            <a:spLocks noGrp="1"/>
          </p:cNvSpPr>
          <p:nvPr>
            <p:ph type="title"/>
          </p:nvPr>
        </p:nvSpPr>
        <p:spPr/>
        <p:txBody>
          <a:bodyPr/>
          <a:lstStyle/>
          <a:p>
            <a:pPr algn="ctr"/>
            <a:r>
              <a:rPr lang="en-US" dirty="0"/>
              <a:t>What is Grace?</a:t>
            </a:r>
          </a:p>
        </p:txBody>
      </p:sp>
      <p:sp>
        <p:nvSpPr>
          <p:cNvPr id="3" name="TextBox 2">
            <a:extLst>
              <a:ext uri="{FF2B5EF4-FFF2-40B4-BE49-F238E27FC236}">
                <a16:creationId xmlns="" xmlns:a16="http://schemas.microsoft.com/office/drawing/2014/main" id="{452E649D-8BFA-459F-ACEA-E7F79C3F58B7}"/>
              </a:ext>
            </a:extLst>
          </p:cNvPr>
          <p:cNvSpPr txBox="1"/>
          <p:nvPr/>
        </p:nvSpPr>
        <p:spPr>
          <a:xfrm>
            <a:off x="685801" y="1918138"/>
            <a:ext cx="10216055" cy="646331"/>
          </a:xfrm>
          <a:prstGeom prst="rect">
            <a:avLst/>
          </a:prstGeom>
          <a:noFill/>
        </p:spPr>
        <p:txBody>
          <a:bodyPr wrap="square" rtlCol="0">
            <a:spAutoFit/>
          </a:bodyPr>
          <a:lstStyle/>
          <a:p>
            <a:r>
              <a:rPr lang="en-US" dirty="0"/>
              <a:t>Grace is, Divine assistance given to man in his progress toward his goal -- Pure Consciousness, be(com)</a:t>
            </a:r>
            <a:r>
              <a:rPr lang="en-US" dirty="0" err="1"/>
              <a:t>ing</a:t>
            </a:r>
            <a:r>
              <a:rPr lang="en-US" dirty="0"/>
              <a:t> Divine.  </a:t>
            </a:r>
          </a:p>
        </p:txBody>
      </p:sp>
      <p:sp>
        <p:nvSpPr>
          <p:cNvPr id="6" name="TextBox 5">
            <a:extLst>
              <a:ext uri="{FF2B5EF4-FFF2-40B4-BE49-F238E27FC236}">
                <a16:creationId xmlns="" xmlns:a16="http://schemas.microsoft.com/office/drawing/2014/main" id="{339FA7A5-241A-41BA-B93F-AAEAE6430D55}"/>
              </a:ext>
            </a:extLst>
          </p:cNvPr>
          <p:cNvSpPr txBox="1"/>
          <p:nvPr/>
        </p:nvSpPr>
        <p:spPr>
          <a:xfrm>
            <a:off x="685801" y="2879834"/>
            <a:ext cx="9927020" cy="369332"/>
          </a:xfrm>
          <a:prstGeom prst="rect">
            <a:avLst/>
          </a:prstGeom>
          <a:noFill/>
        </p:spPr>
        <p:txBody>
          <a:bodyPr wrap="square" rtlCol="0">
            <a:spAutoFit/>
          </a:bodyPr>
          <a:lstStyle/>
          <a:p>
            <a:r>
              <a:rPr lang="en-US" dirty="0"/>
              <a:t>When raja </a:t>
            </a:r>
            <a:r>
              <a:rPr lang="en-US" dirty="0" err="1"/>
              <a:t>guna</a:t>
            </a:r>
            <a:r>
              <a:rPr lang="en-US" dirty="0"/>
              <a:t> (action) is directed toward higher things, it is Grace (The Divine Mother). </a:t>
            </a:r>
          </a:p>
        </p:txBody>
      </p:sp>
      <p:sp>
        <p:nvSpPr>
          <p:cNvPr id="7" name="TextBox 6">
            <a:extLst>
              <a:ext uri="{FF2B5EF4-FFF2-40B4-BE49-F238E27FC236}">
                <a16:creationId xmlns="" xmlns:a16="http://schemas.microsoft.com/office/drawing/2014/main" id="{1DE8B5C3-2149-4A07-8A97-AEC6958B1BC1}"/>
              </a:ext>
            </a:extLst>
          </p:cNvPr>
          <p:cNvSpPr txBox="1"/>
          <p:nvPr/>
        </p:nvSpPr>
        <p:spPr>
          <a:xfrm>
            <a:off x="646386" y="3668222"/>
            <a:ext cx="10557642" cy="646331"/>
          </a:xfrm>
          <a:prstGeom prst="rect">
            <a:avLst/>
          </a:prstGeom>
          <a:noFill/>
        </p:spPr>
        <p:txBody>
          <a:bodyPr wrap="square" rtlCol="0">
            <a:spAutoFit/>
          </a:bodyPr>
          <a:lstStyle/>
          <a:p>
            <a:r>
              <a:rPr lang="en-US" dirty="0"/>
              <a:t>Raja </a:t>
            </a:r>
            <a:r>
              <a:rPr lang="en-US" dirty="0" err="1"/>
              <a:t>guna</a:t>
            </a:r>
            <a:r>
              <a:rPr lang="en-US" dirty="0"/>
              <a:t> (energy) is active and neutral.  &lt;6&gt;When it is activated, and also remains neutral, because it has no polarity it becomes unconditional Love or Divine Grace (Mother).</a:t>
            </a:r>
          </a:p>
        </p:txBody>
      </p:sp>
    </p:spTree>
    <p:extLst>
      <p:ext uri="{BB962C8B-B14F-4D97-AF65-F5344CB8AC3E}">
        <p14:creationId xmlns:p14="http://schemas.microsoft.com/office/powerpoint/2010/main" val="397225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9" presetClass="entr" presetSubtype="1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0" fill="hold"/>
                                        <p:tgtEl>
                                          <p:spTgt spid="7"/>
                                        </p:tgtEl>
                                        <p:attrNameLst>
                                          <p:attrName>ppt_w</p:attrName>
                                        </p:attrNameLst>
                                      </p:cBhvr>
                                      <p:tavLst>
                                        <p:tav tm="0" fmla="#ppt_w*sin(2.5*pi*$)">
                                          <p:val>
                                            <p:fltVal val="0"/>
                                          </p:val>
                                        </p:tav>
                                        <p:tav tm="100000">
                                          <p:val>
                                            <p:fltVal val="1"/>
                                          </p:val>
                                        </p:tav>
                                      </p:tavLst>
                                    </p:anim>
                                    <p:anim calcmode="lin" valueType="num">
                                      <p:cBhvr>
                                        <p:cTn id="44" dur="5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8187C4-72F8-404D-83B5-9731A1FA5815}"/>
              </a:ext>
            </a:extLst>
          </p:cNvPr>
          <p:cNvSpPr>
            <a:spLocks noGrp="1"/>
          </p:cNvSpPr>
          <p:nvPr>
            <p:ph type="title"/>
          </p:nvPr>
        </p:nvSpPr>
        <p:spPr/>
        <p:txBody>
          <a:bodyPr/>
          <a:lstStyle/>
          <a:p>
            <a:pPr algn="ctr"/>
            <a:r>
              <a:rPr lang="en-US" dirty="0"/>
              <a:t>How do We win His Grace?</a:t>
            </a:r>
          </a:p>
        </p:txBody>
      </p:sp>
      <p:sp>
        <p:nvSpPr>
          <p:cNvPr id="4" name="TextBox 3">
            <a:extLst>
              <a:ext uri="{FF2B5EF4-FFF2-40B4-BE49-F238E27FC236}">
                <a16:creationId xmlns="" xmlns:a16="http://schemas.microsoft.com/office/drawing/2014/main" id="{4263E3F4-01E3-4E99-8157-6DDEB5FABBF4}"/>
              </a:ext>
            </a:extLst>
          </p:cNvPr>
          <p:cNvSpPr txBox="1"/>
          <p:nvPr/>
        </p:nvSpPr>
        <p:spPr>
          <a:xfrm>
            <a:off x="685801" y="1949961"/>
            <a:ext cx="8981090" cy="923330"/>
          </a:xfrm>
          <a:prstGeom prst="rect">
            <a:avLst/>
          </a:prstGeom>
          <a:noFill/>
        </p:spPr>
        <p:txBody>
          <a:bodyPr wrap="square" rtlCol="0">
            <a:spAutoFit/>
          </a:bodyPr>
          <a:lstStyle/>
          <a:p>
            <a:r>
              <a:rPr lang="en-US" dirty="0"/>
              <a:t>Those who strive in the path of be(com)</a:t>
            </a:r>
            <a:r>
              <a:rPr lang="en-US" dirty="0" err="1"/>
              <a:t>ing</a:t>
            </a:r>
            <a:r>
              <a:rPr lang="en-US" dirty="0"/>
              <a:t> Divine (Eternal Divine Path), and show sincerity, steadfastness, and overcoming, will win His Grace, and through their endeavors and His Grace, they will reach Pure Consciousness.</a:t>
            </a:r>
          </a:p>
        </p:txBody>
      </p:sp>
      <p:sp>
        <p:nvSpPr>
          <p:cNvPr id="5" name="TextBox 4">
            <a:extLst>
              <a:ext uri="{FF2B5EF4-FFF2-40B4-BE49-F238E27FC236}">
                <a16:creationId xmlns="" xmlns:a16="http://schemas.microsoft.com/office/drawing/2014/main" id="{C2AF4BF9-8ECE-458B-AC28-24A665F5F84B}"/>
              </a:ext>
            </a:extLst>
          </p:cNvPr>
          <p:cNvSpPr txBox="1"/>
          <p:nvPr/>
        </p:nvSpPr>
        <p:spPr>
          <a:xfrm>
            <a:off x="685801" y="3263462"/>
            <a:ext cx="9485586" cy="646331"/>
          </a:xfrm>
          <a:prstGeom prst="rect">
            <a:avLst/>
          </a:prstGeom>
          <a:noFill/>
        </p:spPr>
        <p:txBody>
          <a:bodyPr wrap="square" rtlCol="0">
            <a:spAutoFit/>
          </a:bodyPr>
          <a:lstStyle/>
          <a:p>
            <a:r>
              <a:rPr lang="en-US"/>
              <a:t>You can receive Grace only when your focus is 100% on God all the time. The less of you is there, the more of God will be in you. As it has been said, "Those who will keep to the end will be saved."</a:t>
            </a:r>
            <a:endParaRPr lang="en-US" dirty="0"/>
          </a:p>
        </p:txBody>
      </p:sp>
      <p:sp>
        <p:nvSpPr>
          <p:cNvPr id="6" name="TextBox 5">
            <a:extLst>
              <a:ext uri="{FF2B5EF4-FFF2-40B4-BE49-F238E27FC236}">
                <a16:creationId xmlns="" xmlns:a16="http://schemas.microsoft.com/office/drawing/2014/main" id="{84202F5D-1954-4C97-9139-0EDB7B7AFDF9}"/>
              </a:ext>
            </a:extLst>
          </p:cNvPr>
          <p:cNvSpPr txBox="1"/>
          <p:nvPr/>
        </p:nvSpPr>
        <p:spPr>
          <a:xfrm>
            <a:off x="685801" y="4299964"/>
            <a:ext cx="9052033" cy="369332"/>
          </a:xfrm>
          <a:prstGeom prst="rect">
            <a:avLst/>
          </a:prstGeom>
          <a:noFill/>
        </p:spPr>
        <p:txBody>
          <a:bodyPr wrap="square" rtlCol="0">
            <a:spAutoFit/>
          </a:bodyPr>
          <a:lstStyle/>
          <a:p>
            <a:r>
              <a:rPr lang="en-US" dirty="0"/>
              <a:t>The real answer to receiving The Grace is foregoing the ego. </a:t>
            </a:r>
          </a:p>
        </p:txBody>
      </p:sp>
    </p:spTree>
    <p:extLst>
      <p:ext uri="{BB962C8B-B14F-4D97-AF65-F5344CB8AC3E}">
        <p14:creationId xmlns:p14="http://schemas.microsoft.com/office/powerpoint/2010/main" val="158607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CE0B0F-A63A-4541-8091-2D1B9BFA2E94}"/>
              </a:ext>
            </a:extLst>
          </p:cNvPr>
          <p:cNvSpPr>
            <a:spLocks noGrp="1"/>
          </p:cNvSpPr>
          <p:nvPr>
            <p:ph type="title"/>
          </p:nvPr>
        </p:nvSpPr>
        <p:spPr>
          <a:xfrm>
            <a:off x="685801" y="609600"/>
            <a:ext cx="10465675" cy="1456267"/>
          </a:xfrm>
        </p:spPr>
        <p:txBody>
          <a:bodyPr/>
          <a:lstStyle/>
          <a:p>
            <a:r>
              <a:rPr lang="en-US" dirty="0"/>
              <a:t>How do we keep our focus on God, all the time?</a:t>
            </a:r>
          </a:p>
        </p:txBody>
      </p:sp>
      <p:sp>
        <p:nvSpPr>
          <p:cNvPr id="3" name="TextBox 2">
            <a:extLst>
              <a:ext uri="{FF2B5EF4-FFF2-40B4-BE49-F238E27FC236}">
                <a16:creationId xmlns="" xmlns:a16="http://schemas.microsoft.com/office/drawing/2014/main" id="{E4B2AD34-428B-4F46-BFBA-6CAD1C529FFC}"/>
              </a:ext>
            </a:extLst>
          </p:cNvPr>
          <p:cNvSpPr txBox="1"/>
          <p:nvPr/>
        </p:nvSpPr>
        <p:spPr>
          <a:xfrm>
            <a:off x="788277" y="2121816"/>
            <a:ext cx="10100442" cy="369332"/>
          </a:xfrm>
          <a:prstGeom prst="rect">
            <a:avLst/>
          </a:prstGeom>
          <a:noFill/>
        </p:spPr>
        <p:txBody>
          <a:bodyPr wrap="square" rtlCol="0">
            <a:spAutoFit/>
          </a:bodyPr>
          <a:lstStyle/>
          <a:p>
            <a:r>
              <a:rPr lang="en-US" dirty="0"/>
              <a:t>One-pointedness: the state of perfect concentration toward the goal of life.</a:t>
            </a:r>
          </a:p>
        </p:txBody>
      </p:sp>
      <p:sp>
        <p:nvSpPr>
          <p:cNvPr id="4" name="TextBox 3">
            <a:extLst>
              <a:ext uri="{FF2B5EF4-FFF2-40B4-BE49-F238E27FC236}">
                <a16:creationId xmlns="" xmlns:a16="http://schemas.microsoft.com/office/drawing/2014/main" id="{16552EEF-CC8B-4F83-9B7B-5EF480E978AD}"/>
              </a:ext>
            </a:extLst>
          </p:cNvPr>
          <p:cNvSpPr txBox="1"/>
          <p:nvPr/>
        </p:nvSpPr>
        <p:spPr>
          <a:xfrm>
            <a:off x="788277" y="2769163"/>
            <a:ext cx="8802414" cy="923330"/>
          </a:xfrm>
          <a:prstGeom prst="rect">
            <a:avLst/>
          </a:prstGeom>
          <a:noFill/>
        </p:spPr>
        <p:txBody>
          <a:bodyPr wrap="square" rtlCol="0">
            <a:spAutoFit/>
          </a:bodyPr>
          <a:lstStyle/>
          <a:p>
            <a:r>
              <a:rPr lang="en-US" dirty="0"/>
              <a:t>Only by being one-pointed can a person overcome all the forces (externally and internally) which try to divert the attention from our goal and mislead us toward the fall into the lower nature.</a:t>
            </a:r>
          </a:p>
        </p:txBody>
      </p:sp>
      <p:sp>
        <p:nvSpPr>
          <p:cNvPr id="5" name="TextBox 4">
            <a:extLst>
              <a:ext uri="{FF2B5EF4-FFF2-40B4-BE49-F238E27FC236}">
                <a16:creationId xmlns="" xmlns:a16="http://schemas.microsoft.com/office/drawing/2014/main" id="{6479687B-5E39-47DC-88BB-04AE062B879E}"/>
              </a:ext>
            </a:extLst>
          </p:cNvPr>
          <p:cNvSpPr txBox="1"/>
          <p:nvPr/>
        </p:nvSpPr>
        <p:spPr>
          <a:xfrm>
            <a:off x="788277" y="3867807"/>
            <a:ext cx="9690538" cy="923330"/>
          </a:xfrm>
          <a:prstGeom prst="rect">
            <a:avLst/>
          </a:prstGeom>
          <a:noFill/>
        </p:spPr>
        <p:txBody>
          <a:bodyPr wrap="square" rtlCol="0">
            <a:spAutoFit/>
          </a:bodyPr>
          <a:lstStyle/>
          <a:p>
            <a:r>
              <a:rPr lang="en-US" dirty="0"/>
              <a:t>That is why one of the definitions of the devil is "he who diverts the attention," or that force which diverts us from being one-pointed in our endeavors and takes our attention from going within toward the spiritual world to going without toward the external world.</a:t>
            </a:r>
          </a:p>
        </p:txBody>
      </p:sp>
      <p:sp>
        <p:nvSpPr>
          <p:cNvPr id="6" name="TextBox 5">
            <a:extLst>
              <a:ext uri="{FF2B5EF4-FFF2-40B4-BE49-F238E27FC236}">
                <a16:creationId xmlns="" xmlns:a16="http://schemas.microsoft.com/office/drawing/2014/main" id="{7BB3F643-DDC9-4BAD-9A1E-F7DEC93AB1D9}"/>
              </a:ext>
            </a:extLst>
          </p:cNvPr>
          <p:cNvSpPr txBox="1"/>
          <p:nvPr/>
        </p:nvSpPr>
        <p:spPr>
          <a:xfrm>
            <a:off x="830318" y="5069152"/>
            <a:ext cx="9228082" cy="369332"/>
          </a:xfrm>
          <a:prstGeom prst="rect">
            <a:avLst/>
          </a:prstGeom>
          <a:noFill/>
        </p:spPr>
        <p:txBody>
          <a:bodyPr wrap="square" rtlCol="0">
            <a:spAutoFit/>
          </a:bodyPr>
          <a:lstStyle/>
          <a:p>
            <a:r>
              <a:rPr lang="en-US" dirty="0"/>
              <a:t>So one-pointedness means to create a perfect concentration toward our ideal and goal.</a:t>
            </a:r>
          </a:p>
        </p:txBody>
      </p:sp>
    </p:spTree>
    <p:extLst>
      <p:ext uri="{BB962C8B-B14F-4D97-AF65-F5344CB8AC3E}">
        <p14:creationId xmlns:p14="http://schemas.microsoft.com/office/powerpoint/2010/main" val="45342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CE0B0F-A63A-4541-8091-2D1B9BFA2E94}"/>
              </a:ext>
            </a:extLst>
          </p:cNvPr>
          <p:cNvSpPr>
            <a:spLocks noGrp="1"/>
          </p:cNvSpPr>
          <p:nvPr>
            <p:ph type="title"/>
          </p:nvPr>
        </p:nvSpPr>
        <p:spPr>
          <a:xfrm>
            <a:off x="685801" y="609600"/>
            <a:ext cx="10465675" cy="1456267"/>
          </a:xfrm>
        </p:spPr>
        <p:txBody>
          <a:bodyPr/>
          <a:lstStyle/>
          <a:p>
            <a:r>
              <a:rPr lang="en-US" dirty="0"/>
              <a:t>How do we keep our focus on God, all the time?</a:t>
            </a:r>
          </a:p>
        </p:txBody>
      </p:sp>
      <p:sp>
        <p:nvSpPr>
          <p:cNvPr id="3" name="TextBox 2">
            <a:extLst>
              <a:ext uri="{FF2B5EF4-FFF2-40B4-BE49-F238E27FC236}">
                <a16:creationId xmlns="" xmlns:a16="http://schemas.microsoft.com/office/drawing/2014/main" id="{E4B2AD34-428B-4F46-BFBA-6CAD1C529FFC}"/>
              </a:ext>
            </a:extLst>
          </p:cNvPr>
          <p:cNvSpPr txBox="1"/>
          <p:nvPr/>
        </p:nvSpPr>
        <p:spPr>
          <a:xfrm>
            <a:off x="685801" y="1974474"/>
            <a:ext cx="10100442" cy="646331"/>
          </a:xfrm>
          <a:prstGeom prst="rect">
            <a:avLst/>
          </a:prstGeom>
          <a:noFill/>
        </p:spPr>
        <p:txBody>
          <a:bodyPr wrap="square" rtlCol="0">
            <a:spAutoFit/>
          </a:bodyPr>
          <a:lstStyle/>
          <a:p>
            <a:r>
              <a:rPr lang="en-US" dirty="0"/>
              <a:t>Love your God with all your heart, mind and spirit. That means focus your intention and your life physically, mentally and spiritually on God. </a:t>
            </a:r>
            <a:r>
              <a:rPr lang="en-US" dirty="0">
                <a:hlinkClick r:id="rId2"/>
              </a:rPr>
              <a:t>Feel God Deeply</a:t>
            </a:r>
            <a:endParaRPr lang="en-US" dirty="0"/>
          </a:p>
        </p:txBody>
      </p:sp>
      <p:sp>
        <p:nvSpPr>
          <p:cNvPr id="4" name="TextBox 3">
            <a:extLst>
              <a:ext uri="{FF2B5EF4-FFF2-40B4-BE49-F238E27FC236}">
                <a16:creationId xmlns="" xmlns:a16="http://schemas.microsoft.com/office/drawing/2014/main" id="{16552EEF-CC8B-4F83-9B7B-5EF480E978AD}"/>
              </a:ext>
            </a:extLst>
          </p:cNvPr>
          <p:cNvSpPr txBox="1"/>
          <p:nvPr/>
        </p:nvSpPr>
        <p:spPr>
          <a:xfrm>
            <a:off x="685801" y="2973807"/>
            <a:ext cx="8802414" cy="1200329"/>
          </a:xfrm>
          <a:prstGeom prst="rect">
            <a:avLst/>
          </a:prstGeom>
          <a:noFill/>
        </p:spPr>
        <p:txBody>
          <a:bodyPr wrap="square" rtlCol="0">
            <a:spAutoFit/>
          </a:bodyPr>
          <a:lstStyle/>
          <a:p>
            <a:r>
              <a:rPr lang="en-US" dirty="0"/>
              <a:t>There are many, many ways and techniques to get close to God and experience God. One of them is to quiet our senses by fasting, meditation, service, Satsang, focusing on The Greatest Sign, and reading THOTH and </a:t>
            </a:r>
            <a:r>
              <a:rPr lang="en-US" dirty="0" err="1"/>
              <a:t>Satsangs</a:t>
            </a:r>
            <a:r>
              <a:rPr lang="en-US" dirty="0"/>
              <a:t>. Wrap yourself all with God's Ways and God's Energy, and focus on Him alone.</a:t>
            </a:r>
          </a:p>
        </p:txBody>
      </p:sp>
    </p:spTree>
    <p:extLst>
      <p:ext uri="{BB962C8B-B14F-4D97-AF65-F5344CB8AC3E}">
        <p14:creationId xmlns:p14="http://schemas.microsoft.com/office/powerpoint/2010/main" val="304992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67CF15-3FB8-4757-863E-00BA5EE5B312}"/>
              </a:ext>
            </a:extLst>
          </p:cNvPr>
          <p:cNvSpPr>
            <a:spLocks noGrp="1"/>
          </p:cNvSpPr>
          <p:nvPr>
            <p:ph type="title"/>
          </p:nvPr>
        </p:nvSpPr>
        <p:spPr/>
        <p:txBody>
          <a:bodyPr/>
          <a:lstStyle/>
          <a:p>
            <a:r>
              <a:rPr lang="en-US" dirty="0"/>
              <a:t>Recap</a:t>
            </a:r>
          </a:p>
        </p:txBody>
      </p:sp>
      <p:sp>
        <p:nvSpPr>
          <p:cNvPr id="3" name="TextBox 2">
            <a:extLst>
              <a:ext uri="{FF2B5EF4-FFF2-40B4-BE49-F238E27FC236}">
                <a16:creationId xmlns="" xmlns:a16="http://schemas.microsoft.com/office/drawing/2014/main" id="{577A2452-7EF5-4ABF-8742-A441C5F43F24}"/>
              </a:ext>
            </a:extLst>
          </p:cNvPr>
          <p:cNvSpPr txBox="1"/>
          <p:nvPr/>
        </p:nvSpPr>
        <p:spPr>
          <a:xfrm>
            <a:off x="588579" y="2007476"/>
            <a:ext cx="9764111" cy="646331"/>
          </a:xfrm>
          <a:prstGeom prst="rect">
            <a:avLst/>
          </a:prstGeom>
          <a:noFill/>
        </p:spPr>
        <p:txBody>
          <a:bodyPr wrap="square" rtlCol="0">
            <a:spAutoFit/>
          </a:bodyPr>
          <a:lstStyle/>
          <a:p>
            <a:r>
              <a:rPr lang="en-US" dirty="0"/>
              <a:t>We </a:t>
            </a:r>
            <a:r>
              <a:rPr lang="en-US"/>
              <a:t>need to learn </a:t>
            </a:r>
            <a:r>
              <a:rPr lang="en-US" dirty="0"/>
              <a:t>our lessons. We meditate, contemplate, observe etc. become aware of the patterns in our subconscious mind. We repent and learn not to repeat the same mistake over and over!</a:t>
            </a:r>
          </a:p>
        </p:txBody>
      </p:sp>
      <p:sp>
        <p:nvSpPr>
          <p:cNvPr id="4" name="TextBox 3">
            <a:extLst>
              <a:ext uri="{FF2B5EF4-FFF2-40B4-BE49-F238E27FC236}">
                <a16:creationId xmlns="" xmlns:a16="http://schemas.microsoft.com/office/drawing/2014/main" id="{C9D133B3-6C55-4739-92B6-16B4F85FC44E}"/>
              </a:ext>
            </a:extLst>
          </p:cNvPr>
          <p:cNvSpPr txBox="1"/>
          <p:nvPr/>
        </p:nvSpPr>
        <p:spPr>
          <a:xfrm>
            <a:off x="588579" y="3016469"/>
            <a:ext cx="10528737" cy="646331"/>
          </a:xfrm>
          <a:prstGeom prst="rect">
            <a:avLst/>
          </a:prstGeom>
          <a:noFill/>
        </p:spPr>
        <p:txBody>
          <a:bodyPr wrap="square" rtlCol="0">
            <a:spAutoFit/>
          </a:bodyPr>
          <a:lstStyle/>
          <a:p>
            <a:r>
              <a:rPr lang="en-US" dirty="0"/>
              <a:t>We strive in the path of be(com)</a:t>
            </a:r>
            <a:r>
              <a:rPr lang="en-US" dirty="0" err="1"/>
              <a:t>ing</a:t>
            </a:r>
            <a:r>
              <a:rPr lang="en-US" dirty="0"/>
              <a:t> Divine (Eternal Divine Path), and show sincerity, steadfastness, and overcoming, to win His Grace!</a:t>
            </a:r>
          </a:p>
        </p:txBody>
      </p:sp>
      <p:sp>
        <p:nvSpPr>
          <p:cNvPr id="5" name="TextBox 4">
            <a:extLst>
              <a:ext uri="{FF2B5EF4-FFF2-40B4-BE49-F238E27FC236}">
                <a16:creationId xmlns="" xmlns:a16="http://schemas.microsoft.com/office/drawing/2014/main" id="{14155A9F-4B4E-4357-97D0-B240BAFB5860}"/>
              </a:ext>
            </a:extLst>
          </p:cNvPr>
          <p:cNvSpPr txBox="1"/>
          <p:nvPr/>
        </p:nvSpPr>
        <p:spPr>
          <a:xfrm>
            <a:off x="588579" y="4051683"/>
            <a:ext cx="9627476" cy="369332"/>
          </a:xfrm>
          <a:prstGeom prst="rect">
            <a:avLst/>
          </a:prstGeom>
          <a:noFill/>
        </p:spPr>
        <p:txBody>
          <a:bodyPr wrap="square" rtlCol="0">
            <a:spAutoFit/>
          </a:bodyPr>
          <a:lstStyle/>
          <a:p>
            <a:r>
              <a:rPr lang="en-US" dirty="0"/>
              <a:t>We focus on God and forego the ego!</a:t>
            </a:r>
          </a:p>
        </p:txBody>
      </p:sp>
      <p:sp>
        <p:nvSpPr>
          <p:cNvPr id="7" name="TextBox 6">
            <a:extLst>
              <a:ext uri="{FF2B5EF4-FFF2-40B4-BE49-F238E27FC236}">
                <a16:creationId xmlns="" xmlns:a16="http://schemas.microsoft.com/office/drawing/2014/main" id="{43F72224-AA23-46B7-83DA-0E069EFD4060}"/>
              </a:ext>
            </a:extLst>
          </p:cNvPr>
          <p:cNvSpPr txBox="1"/>
          <p:nvPr/>
        </p:nvSpPr>
        <p:spPr>
          <a:xfrm>
            <a:off x="588579" y="4613402"/>
            <a:ext cx="9911255" cy="646331"/>
          </a:xfrm>
          <a:prstGeom prst="rect">
            <a:avLst/>
          </a:prstGeom>
          <a:noFill/>
        </p:spPr>
        <p:txBody>
          <a:bodyPr wrap="square" rtlCol="0">
            <a:spAutoFit/>
          </a:bodyPr>
          <a:lstStyle/>
          <a:p>
            <a:r>
              <a:rPr lang="en-US" dirty="0"/>
              <a:t>We create perfect concentration toward the goal of life (one pointedness). The Goal of the life is to be(come) Divine. That Divinity God is Everything!</a:t>
            </a:r>
          </a:p>
        </p:txBody>
      </p:sp>
      <p:sp>
        <p:nvSpPr>
          <p:cNvPr id="8" name="TextBox 7">
            <a:extLst>
              <a:ext uri="{FF2B5EF4-FFF2-40B4-BE49-F238E27FC236}">
                <a16:creationId xmlns="" xmlns:a16="http://schemas.microsoft.com/office/drawing/2014/main" id="{7D5D6F8D-2A96-4648-B45F-E56391DF4418}"/>
              </a:ext>
            </a:extLst>
          </p:cNvPr>
          <p:cNvSpPr txBox="1"/>
          <p:nvPr/>
        </p:nvSpPr>
        <p:spPr>
          <a:xfrm>
            <a:off x="625365" y="5559972"/>
            <a:ext cx="9553904" cy="378373"/>
          </a:xfrm>
          <a:prstGeom prst="rect">
            <a:avLst/>
          </a:prstGeom>
          <a:noFill/>
        </p:spPr>
        <p:txBody>
          <a:bodyPr wrap="square" rtlCol="0">
            <a:spAutoFit/>
          </a:bodyPr>
          <a:lstStyle/>
          <a:p>
            <a:r>
              <a:rPr lang="en-US" dirty="0"/>
              <a:t>We wrap ourselves with God, His Teachings, His Work, His </a:t>
            </a:r>
            <a:r>
              <a:rPr lang="en-US" dirty="0" err="1"/>
              <a:t>Satsangs</a:t>
            </a:r>
            <a:r>
              <a:rPr lang="en-US" dirty="0"/>
              <a:t>, Service, Meditation and Prayer!</a:t>
            </a:r>
          </a:p>
        </p:txBody>
      </p:sp>
    </p:spTree>
    <p:extLst>
      <p:ext uri="{BB962C8B-B14F-4D97-AF65-F5344CB8AC3E}">
        <p14:creationId xmlns:p14="http://schemas.microsoft.com/office/powerpoint/2010/main" val="93055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80">
                                          <p:stCondLst>
                                            <p:cond delay="0"/>
                                          </p:stCondLst>
                                        </p:cTn>
                                        <p:tgtEl>
                                          <p:spTgt spid="7"/>
                                        </p:tgtEl>
                                      </p:cBhvr>
                                    </p:animEffect>
                                    <p:anim calcmode="lin" valueType="num">
                                      <p:cBhvr>
                                        <p:cTn id="6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gtEl>
                                      </p:cBhvr>
                                      <p:to x="100000" y="60000"/>
                                    </p:animScale>
                                    <p:animScale>
                                      <p:cBhvr>
                                        <p:cTn id="68" dur="166" decel="50000">
                                          <p:stCondLst>
                                            <p:cond delay="676"/>
                                          </p:stCondLst>
                                        </p:cTn>
                                        <p:tgtEl>
                                          <p:spTgt spid="7"/>
                                        </p:tgtEl>
                                      </p:cBhvr>
                                      <p:to x="100000" y="100000"/>
                                    </p:animScale>
                                    <p:animScale>
                                      <p:cBhvr>
                                        <p:cTn id="69" dur="26">
                                          <p:stCondLst>
                                            <p:cond delay="1312"/>
                                          </p:stCondLst>
                                        </p:cTn>
                                        <p:tgtEl>
                                          <p:spTgt spid="7"/>
                                        </p:tgtEl>
                                      </p:cBhvr>
                                      <p:to x="100000" y="80000"/>
                                    </p:animScale>
                                    <p:animScale>
                                      <p:cBhvr>
                                        <p:cTn id="70" dur="166" decel="50000">
                                          <p:stCondLst>
                                            <p:cond delay="1338"/>
                                          </p:stCondLst>
                                        </p:cTn>
                                        <p:tgtEl>
                                          <p:spTgt spid="7"/>
                                        </p:tgtEl>
                                      </p:cBhvr>
                                      <p:to x="100000" y="100000"/>
                                    </p:animScale>
                                    <p:animScale>
                                      <p:cBhvr>
                                        <p:cTn id="71" dur="26">
                                          <p:stCondLst>
                                            <p:cond delay="1642"/>
                                          </p:stCondLst>
                                        </p:cTn>
                                        <p:tgtEl>
                                          <p:spTgt spid="7"/>
                                        </p:tgtEl>
                                      </p:cBhvr>
                                      <p:to x="100000" y="90000"/>
                                    </p:animScale>
                                    <p:animScale>
                                      <p:cBhvr>
                                        <p:cTn id="72" dur="166" decel="50000">
                                          <p:stCondLst>
                                            <p:cond delay="1668"/>
                                          </p:stCondLst>
                                        </p:cTn>
                                        <p:tgtEl>
                                          <p:spTgt spid="7"/>
                                        </p:tgtEl>
                                      </p:cBhvr>
                                      <p:to x="100000" y="100000"/>
                                    </p:animScale>
                                    <p:animScale>
                                      <p:cBhvr>
                                        <p:cTn id="73" dur="26">
                                          <p:stCondLst>
                                            <p:cond delay="1808"/>
                                          </p:stCondLst>
                                        </p:cTn>
                                        <p:tgtEl>
                                          <p:spTgt spid="7"/>
                                        </p:tgtEl>
                                      </p:cBhvr>
                                      <p:to x="100000" y="95000"/>
                                    </p:animScale>
                                    <p:animScale>
                                      <p:cBhvr>
                                        <p:cTn id="74" dur="166" decel="50000">
                                          <p:stCondLst>
                                            <p:cond delay="1834"/>
                                          </p:stCondLst>
                                        </p:cTn>
                                        <p:tgtEl>
                                          <p:spTgt spid="7"/>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wipe(down)">
                                      <p:cBhvr>
                                        <p:cTn id="79" dur="580">
                                          <p:stCondLst>
                                            <p:cond delay="0"/>
                                          </p:stCondLst>
                                        </p:cTn>
                                        <p:tgtEl>
                                          <p:spTgt spid="8"/>
                                        </p:tgtEl>
                                      </p:cBhvr>
                                    </p:animEffect>
                                    <p:anim calcmode="lin" valueType="num">
                                      <p:cBhvr>
                                        <p:cTn id="8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85" dur="26">
                                          <p:stCondLst>
                                            <p:cond delay="650"/>
                                          </p:stCondLst>
                                        </p:cTn>
                                        <p:tgtEl>
                                          <p:spTgt spid="8"/>
                                        </p:tgtEl>
                                      </p:cBhvr>
                                      <p:to x="100000" y="60000"/>
                                    </p:animScale>
                                    <p:animScale>
                                      <p:cBhvr>
                                        <p:cTn id="86" dur="166" decel="50000">
                                          <p:stCondLst>
                                            <p:cond delay="676"/>
                                          </p:stCondLst>
                                        </p:cTn>
                                        <p:tgtEl>
                                          <p:spTgt spid="8"/>
                                        </p:tgtEl>
                                      </p:cBhvr>
                                      <p:to x="100000" y="100000"/>
                                    </p:animScale>
                                    <p:animScale>
                                      <p:cBhvr>
                                        <p:cTn id="87" dur="26">
                                          <p:stCondLst>
                                            <p:cond delay="1312"/>
                                          </p:stCondLst>
                                        </p:cTn>
                                        <p:tgtEl>
                                          <p:spTgt spid="8"/>
                                        </p:tgtEl>
                                      </p:cBhvr>
                                      <p:to x="100000" y="80000"/>
                                    </p:animScale>
                                    <p:animScale>
                                      <p:cBhvr>
                                        <p:cTn id="88" dur="166" decel="50000">
                                          <p:stCondLst>
                                            <p:cond delay="1338"/>
                                          </p:stCondLst>
                                        </p:cTn>
                                        <p:tgtEl>
                                          <p:spTgt spid="8"/>
                                        </p:tgtEl>
                                      </p:cBhvr>
                                      <p:to x="100000" y="100000"/>
                                    </p:animScale>
                                    <p:animScale>
                                      <p:cBhvr>
                                        <p:cTn id="89" dur="26">
                                          <p:stCondLst>
                                            <p:cond delay="1642"/>
                                          </p:stCondLst>
                                        </p:cTn>
                                        <p:tgtEl>
                                          <p:spTgt spid="8"/>
                                        </p:tgtEl>
                                      </p:cBhvr>
                                      <p:to x="100000" y="90000"/>
                                    </p:animScale>
                                    <p:animScale>
                                      <p:cBhvr>
                                        <p:cTn id="90" dur="166" decel="50000">
                                          <p:stCondLst>
                                            <p:cond delay="1668"/>
                                          </p:stCondLst>
                                        </p:cTn>
                                        <p:tgtEl>
                                          <p:spTgt spid="8"/>
                                        </p:tgtEl>
                                      </p:cBhvr>
                                      <p:to x="100000" y="100000"/>
                                    </p:animScale>
                                    <p:animScale>
                                      <p:cBhvr>
                                        <p:cTn id="91" dur="26">
                                          <p:stCondLst>
                                            <p:cond delay="1808"/>
                                          </p:stCondLst>
                                        </p:cTn>
                                        <p:tgtEl>
                                          <p:spTgt spid="8"/>
                                        </p:tgtEl>
                                      </p:cBhvr>
                                      <p:to x="100000" y="95000"/>
                                    </p:animScale>
                                    <p:animScale>
                                      <p:cBhvr>
                                        <p:cTn id="92"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F5BCCE5A-4C10-4C49-9074-D495C118424B}"/>
              </a:ext>
            </a:extLst>
          </p:cNvPr>
          <p:cNvSpPr/>
          <p:nvPr/>
        </p:nvSpPr>
        <p:spPr>
          <a:xfrm>
            <a:off x="3392769" y="2694066"/>
            <a:ext cx="5511573"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All Thanks To God!</a:t>
            </a:r>
          </a:p>
        </p:txBody>
      </p:sp>
    </p:spTree>
    <p:extLst>
      <p:ext uri="{BB962C8B-B14F-4D97-AF65-F5344CB8AC3E}">
        <p14:creationId xmlns:p14="http://schemas.microsoft.com/office/powerpoint/2010/main" val="1287086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86FDB5-00A4-4724-BD86-8C627B919BD7}"/>
              </a:ext>
            </a:extLst>
          </p:cNvPr>
          <p:cNvSpPr>
            <a:spLocks noGrp="1"/>
          </p:cNvSpPr>
          <p:nvPr>
            <p:ph type="title"/>
          </p:nvPr>
        </p:nvSpPr>
        <p:spPr/>
        <p:txBody>
          <a:bodyPr/>
          <a:lstStyle/>
          <a:p>
            <a:pPr algn="ctr"/>
            <a:r>
              <a:rPr lang="en-US" dirty="0"/>
              <a:t>What does karma Mean?</a:t>
            </a:r>
          </a:p>
        </p:txBody>
      </p:sp>
      <p:sp>
        <p:nvSpPr>
          <p:cNvPr id="3" name="TextBox 2">
            <a:extLst>
              <a:ext uri="{FF2B5EF4-FFF2-40B4-BE49-F238E27FC236}">
                <a16:creationId xmlns="" xmlns:a16="http://schemas.microsoft.com/office/drawing/2014/main" id="{3EB8B49D-3646-4DE2-A4DA-5A29808BBC2C}"/>
              </a:ext>
            </a:extLst>
          </p:cNvPr>
          <p:cNvSpPr txBox="1"/>
          <p:nvPr/>
        </p:nvSpPr>
        <p:spPr>
          <a:xfrm>
            <a:off x="685801" y="1949669"/>
            <a:ext cx="8085082" cy="369332"/>
          </a:xfrm>
          <a:prstGeom prst="rect">
            <a:avLst/>
          </a:prstGeom>
          <a:noFill/>
        </p:spPr>
        <p:txBody>
          <a:bodyPr wrap="square" rtlCol="0">
            <a:spAutoFit/>
          </a:bodyPr>
          <a:lstStyle/>
          <a:p>
            <a:r>
              <a:rPr lang="en-US" dirty="0"/>
              <a:t>Karma Means </a:t>
            </a:r>
            <a:r>
              <a:rPr lang="en-US" dirty="0" smtClean="0"/>
              <a:t>Action.</a:t>
            </a:r>
            <a:endParaRPr lang="en-US" dirty="0"/>
          </a:p>
        </p:txBody>
      </p:sp>
      <p:sp>
        <p:nvSpPr>
          <p:cNvPr id="4" name="TextBox 3">
            <a:extLst>
              <a:ext uri="{FF2B5EF4-FFF2-40B4-BE49-F238E27FC236}">
                <a16:creationId xmlns="" xmlns:a16="http://schemas.microsoft.com/office/drawing/2014/main" id="{0173E715-090A-4473-A04E-4C72EA1B8BC8}"/>
              </a:ext>
            </a:extLst>
          </p:cNvPr>
          <p:cNvSpPr txBox="1"/>
          <p:nvPr/>
        </p:nvSpPr>
        <p:spPr>
          <a:xfrm>
            <a:off x="685801" y="2627587"/>
            <a:ext cx="5975131" cy="369332"/>
          </a:xfrm>
          <a:prstGeom prst="rect">
            <a:avLst/>
          </a:prstGeom>
          <a:noFill/>
        </p:spPr>
        <p:txBody>
          <a:bodyPr wrap="square" rtlCol="0">
            <a:spAutoFit/>
          </a:bodyPr>
          <a:lstStyle/>
          <a:p>
            <a:r>
              <a:rPr lang="en-US" dirty="0"/>
              <a:t>Karma has a direct relationship with </a:t>
            </a:r>
            <a:r>
              <a:rPr lang="en-US" dirty="0" err="1" smtClean="0"/>
              <a:t>Daharma</a:t>
            </a:r>
            <a:r>
              <a:rPr lang="en-US" dirty="0" smtClean="0"/>
              <a:t>. </a:t>
            </a:r>
            <a:endParaRPr lang="en-US" dirty="0"/>
          </a:p>
        </p:txBody>
      </p:sp>
    </p:spTree>
    <p:extLst>
      <p:ext uri="{BB962C8B-B14F-4D97-AF65-F5344CB8AC3E}">
        <p14:creationId xmlns:p14="http://schemas.microsoft.com/office/powerpoint/2010/main" val="326832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74EB3E-72DE-4768-8953-BA97025B7EF7}"/>
              </a:ext>
            </a:extLst>
          </p:cNvPr>
          <p:cNvSpPr>
            <a:spLocks noGrp="1"/>
          </p:cNvSpPr>
          <p:nvPr>
            <p:ph type="title"/>
          </p:nvPr>
        </p:nvSpPr>
        <p:spPr/>
        <p:txBody>
          <a:bodyPr/>
          <a:lstStyle/>
          <a:p>
            <a:pPr algn="ctr"/>
            <a:r>
              <a:rPr lang="en-US" dirty="0"/>
              <a:t>What is </a:t>
            </a:r>
            <a:r>
              <a:rPr lang="en-US" dirty="0" err="1"/>
              <a:t>daharma</a:t>
            </a:r>
            <a:r>
              <a:rPr lang="en-US" dirty="0"/>
              <a:t>?</a:t>
            </a:r>
          </a:p>
        </p:txBody>
      </p:sp>
      <p:sp>
        <p:nvSpPr>
          <p:cNvPr id="3" name="TextBox 2">
            <a:extLst>
              <a:ext uri="{FF2B5EF4-FFF2-40B4-BE49-F238E27FC236}">
                <a16:creationId xmlns="" xmlns:a16="http://schemas.microsoft.com/office/drawing/2014/main" id="{2BFB5CF9-804C-4182-8E95-3E6667B7F9EB}"/>
              </a:ext>
            </a:extLst>
          </p:cNvPr>
          <p:cNvSpPr txBox="1"/>
          <p:nvPr/>
        </p:nvSpPr>
        <p:spPr>
          <a:xfrm>
            <a:off x="685800" y="2065867"/>
            <a:ext cx="10502461" cy="369332"/>
          </a:xfrm>
          <a:prstGeom prst="rect">
            <a:avLst/>
          </a:prstGeom>
          <a:noFill/>
        </p:spPr>
        <p:txBody>
          <a:bodyPr wrap="square" rtlCol="0">
            <a:spAutoFit/>
          </a:bodyPr>
          <a:lstStyle/>
          <a:p>
            <a:r>
              <a:rPr lang="en-US" dirty="0" smtClean="0"/>
              <a:t>“</a:t>
            </a:r>
            <a:r>
              <a:rPr lang="en-US" dirty="0" err="1" smtClean="0"/>
              <a:t>Daharma</a:t>
            </a:r>
            <a:r>
              <a:rPr lang="en-US" dirty="0" smtClean="0"/>
              <a:t>” </a:t>
            </a:r>
            <a:r>
              <a:rPr lang="en-US" dirty="0"/>
              <a:t>(or </a:t>
            </a:r>
            <a:r>
              <a:rPr lang="en-US" dirty="0" smtClean="0"/>
              <a:t>“</a:t>
            </a:r>
            <a:r>
              <a:rPr lang="en-US" dirty="0" err="1" smtClean="0"/>
              <a:t>Darma</a:t>
            </a:r>
            <a:r>
              <a:rPr lang="en-US" dirty="0" smtClean="0"/>
              <a:t>”</a:t>
            </a:r>
            <a:r>
              <a:rPr lang="en-US" dirty="0" smtClean="0"/>
              <a:t>) </a:t>
            </a:r>
            <a:r>
              <a:rPr lang="en-US" dirty="0"/>
              <a:t>means </a:t>
            </a:r>
            <a:r>
              <a:rPr lang="en-US" dirty="0" smtClean="0"/>
              <a:t>“</a:t>
            </a:r>
            <a:r>
              <a:rPr lang="en-US" dirty="0" smtClean="0"/>
              <a:t>innate </a:t>
            </a:r>
            <a:r>
              <a:rPr lang="en-US" dirty="0"/>
              <a:t>nature” or the Laws governing each and every thing. </a:t>
            </a:r>
          </a:p>
        </p:txBody>
      </p:sp>
      <p:sp>
        <p:nvSpPr>
          <p:cNvPr id="4" name="TextBox 3">
            <a:extLst>
              <a:ext uri="{FF2B5EF4-FFF2-40B4-BE49-F238E27FC236}">
                <a16:creationId xmlns="" xmlns:a16="http://schemas.microsoft.com/office/drawing/2014/main" id="{E2DA6E81-0552-4575-902F-EBA6FF7471DF}"/>
              </a:ext>
            </a:extLst>
          </p:cNvPr>
          <p:cNvSpPr txBox="1"/>
          <p:nvPr/>
        </p:nvSpPr>
        <p:spPr>
          <a:xfrm>
            <a:off x="685801" y="2801007"/>
            <a:ext cx="8287407" cy="646331"/>
          </a:xfrm>
          <a:prstGeom prst="rect">
            <a:avLst/>
          </a:prstGeom>
          <a:noFill/>
        </p:spPr>
        <p:txBody>
          <a:bodyPr wrap="square" rtlCol="0">
            <a:spAutoFit/>
          </a:bodyPr>
          <a:lstStyle/>
          <a:p>
            <a:r>
              <a:rPr lang="en-US" dirty="0"/>
              <a:t>Therefore </a:t>
            </a:r>
            <a:r>
              <a:rPr lang="en-US" dirty="0" smtClean="0"/>
              <a:t>in </a:t>
            </a:r>
            <a:r>
              <a:rPr lang="en-US" dirty="0"/>
              <a:t>human life as in the universe as a whole, there are Laws (Daharmas) which have been set up by God to be followed. </a:t>
            </a:r>
          </a:p>
        </p:txBody>
      </p:sp>
      <p:sp>
        <p:nvSpPr>
          <p:cNvPr id="5" name="TextBox 4">
            <a:extLst>
              <a:ext uri="{FF2B5EF4-FFF2-40B4-BE49-F238E27FC236}">
                <a16:creationId xmlns="" xmlns:a16="http://schemas.microsoft.com/office/drawing/2014/main" id="{AE853033-25DD-4C22-B8A8-6EBC529CAB99}"/>
              </a:ext>
            </a:extLst>
          </p:cNvPr>
          <p:cNvSpPr txBox="1"/>
          <p:nvPr/>
        </p:nvSpPr>
        <p:spPr>
          <a:xfrm>
            <a:off x="685800" y="3846786"/>
            <a:ext cx="9913883" cy="646331"/>
          </a:xfrm>
          <a:prstGeom prst="rect">
            <a:avLst/>
          </a:prstGeom>
          <a:noFill/>
        </p:spPr>
        <p:txBody>
          <a:bodyPr wrap="square" rtlCol="0">
            <a:spAutoFit/>
          </a:bodyPr>
          <a:lstStyle/>
          <a:p>
            <a:r>
              <a:rPr lang="en-US" dirty="0"/>
              <a:t>As the subjects become more complicated, they will become multi-natured (they will have more than one Daharma).</a:t>
            </a:r>
          </a:p>
        </p:txBody>
      </p:sp>
      <p:sp>
        <p:nvSpPr>
          <p:cNvPr id="6" name="TextBox 5">
            <a:extLst>
              <a:ext uri="{FF2B5EF4-FFF2-40B4-BE49-F238E27FC236}">
                <a16:creationId xmlns="" xmlns:a16="http://schemas.microsoft.com/office/drawing/2014/main" id="{7FE78250-CBE3-4DFC-9228-8F9A0B668A24}"/>
              </a:ext>
            </a:extLst>
          </p:cNvPr>
          <p:cNvSpPr txBox="1"/>
          <p:nvPr/>
        </p:nvSpPr>
        <p:spPr>
          <a:xfrm>
            <a:off x="685800" y="4745420"/>
            <a:ext cx="9243848" cy="923330"/>
          </a:xfrm>
          <a:prstGeom prst="rect">
            <a:avLst/>
          </a:prstGeom>
          <a:noFill/>
        </p:spPr>
        <p:txBody>
          <a:bodyPr wrap="square" rtlCol="0">
            <a:spAutoFit/>
          </a:bodyPr>
          <a:lstStyle/>
          <a:p>
            <a:r>
              <a:rPr lang="en-US" dirty="0"/>
              <a:t>These natures or Daharmas can be understood by deep observation, meditation, and concentration.  Also most of them are revealed by God through His Prophets (if you understand them).</a:t>
            </a:r>
          </a:p>
        </p:txBody>
      </p:sp>
    </p:spTree>
    <p:extLst>
      <p:ext uri="{BB962C8B-B14F-4D97-AF65-F5344CB8AC3E}">
        <p14:creationId xmlns:p14="http://schemas.microsoft.com/office/powerpoint/2010/main" val="268895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09776B-D4CC-4AAB-97E1-E829292A11C7}"/>
              </a:ext>
            </a:extLst>
          </p:cNvPr>
          <p:cNvSpPr>
            <a:spLocks noGrp="1"/>
          </p:cNvSpPr>
          <p:nvPr>
            <p:ph type="title"/>
          </p:nvPr>
        </p:nvSpPr>
        <p:spPr/>
        <p:txBody>
          <a:bodyPr/>
          <a:lstStyle/>
          <a:p>
            <a:pPr algn="ctr"/>
            <a:r>
              <a:rPr lang="en-US" dirty="0"/>
              <a:t>What happens if daharmas are not followed?</a:t>
            </a:r>
          </a:p>
        </p:txBody>
      </p:sp>
      <p:sp>
        <p:nvSpPr>
          <p:cNvPr id="3" name="TextBox 2">
            <a:extLst>
              <a:ext uri="{FF2B5EF4-FFF2-40B4-BE49-F238E27FC236}">
                <a16:creationId xmlns="" xmlns:a16="http://schemas.microsoft.com/office/drawing/2014/main" id="{B3AB781C-2B5A-40D5-AED6-05FB3ED9C1A6}"/>
              </a:ext>
            </a:extLst>
          </p:cNvPr>
          <p:cNvSpPr txBox="1"/>
          <p:nvPr/>
        </p:nvSpPr>
        <p:spPr>
          <a:xfrm>
            <a:off x="685801" y="2118419"/>
            <a:ext cx="9869214" cy="646331"/>
          </a:xfrm>
          <a:prstGeom prst="rect">
            <a:avLst/>
          </a:prstGeom>
          <a:noFill/>
        </p:spPr>
        <p:txBody>
          <a:bodyPr wrap="square" rtlCol="0">
            <a:spAutoFit/>
          </a:bodyPr>
          <a:lstStyle/>
          <a:p>
            <a:r>
              <a:rPr lang="en-US" dirty="0"/>
              <a:t>Deviation from Daharma (universal laws) is violence, because violence means to deviate from a set of rules which have been ascribed to be followed.</a:t>
            </a:r>
          </a:p>
        </p:txBody>
      </p:sp>
      <p:sp>
        <p:nvSpPr>
          <p:cNvPr id="4" name="TextBox 3">
            <a:extLst>
              <a:ext uri="{FF2B5EF4-FFF2-40B4-BE49-F238E27FC236}">
                <a16:creationId xmlns="" xmlns:a16="http://schemas.microsoft.com/office/drawing/2014/main" id="{09995555-A90D-4C13-AFFA-D667EF907CF7}"/>
              </a:ext>
            </a:extLst>
          </p:cNvPr>
          <p:cNvSpPr txBox="1"/>
          <p:nvPr/>
        </p:nvSpPr>
        <p:spPr>
          <a:xfrm>
            <a:off x="685801" y="3153104"/>
            <a:ext cx="9960633" cy="646331"/>
          </a:xfrm>
          <a:prstGeom prst="rect">
            <a:avLst/>
          </a:prstGeom>
          <a:noFill/>
        </p:spPr>
        <p:txBody>
          <a:bodyPr wrap="square" rtlCol="0">
            <a:spAutoFit/>
          </a:bodyPr>
          <a:lstStyle/>
          <a:p>
            <a:r>
              <a:rPr lang="en-US" dirty="0"/>
              <a:t>If a subject follows his or her nature, it will be in harmony with the Universal Laws.  If he or she does not follow his or her nature, disharmony will be created which will result in confusion and unhappiness.</a:t>
            </a:r>
          </a:p>
        </p:txBody>
      </p:sp>
    </p:spTree>
    <p:extLst>
      <p:ext uri="{BB962C8B-B14F-4D97-AF65-F5344CB8AC3E}">
        <p14:creationId xmlns:p14="http://schemas.microsoft.com/office/powerpoint/2010/main" val="274976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D0E060-B277-4B90-80C0-7B7A8D64C9FE}"/>
              </a:ext>
            </a:extLst>
          </p:cNvPr>
          <p:cNvSpPr>
            <a:spLocks noGrp="1"/>
          </p:cNvSpPr>
          <p:nvPr>
            <p:ph type="title"/>
          </p:nvPr>
        </p:nvSpPr>
        <p:spPr/>
        <p:txBody>
          <a:bodyPr/>
          <a:lstStyle/>
          <a:p>
            <a:r>
              <a:rPr lang="en-US" dirty="0"/>
              <a:t>What is the law of karma?</a:t>
            </a:r>
          </a:p>
        </p:txBody>
      </p:sp>
      <p:sp>
        <p:nvSpPr>
          <p:cNvPr id="3" name="TextBox 2">
            <a:extLst>
              <a:ext uri="{FF2B5EF4-FFF2-40B4-BE49-F238E27FC236}">
                <a16:creationId xmlns="" xmlns:a16="http://schemas.microsoft.com/office/drawing/2014/main" id="{88159F1A-14FB-4FCF-BB4D-9591BB5CA9C8}"/>
              </a:ext>
            </a:extLst>
          </p:cNvPr>
          <p:cNvSpPr txBox="1"/>
          <p:nvPr/>
        </p:nvSpPr>
        <p:spPr>
          <a:xfrm>
            <a:off x="685801" y="2019436"/>
            <a:ext cx="9422525" cy="369332"/>
          </a:xfrm>
          <a:prstGeom prst="rect">
            <a:avLst/>
          </a:prstGeom>
          <a:noFill/>
        </p:spPr>
        <p:txBody>
          <a:bodyPr wrap="square" rtlCol="0">
            <a:spAutoFit/>
          </a:bodyPr>
          <a:lstStyle/>
          <a:p>
            <a:r>
              <a:rPr lang="en-US" dirty="0"/>
              <a:t>Any action creates a reaction that remains in the universe. </a:t>
            </a:r>
          </a:p>
        </p:txBody>
      </p:sp>
      <p:sp>
        <p:nvSpPr>
          <p:cNvPr id="4" name="TextBox 3">
            <a:extLst>
              <a:ext uri="{FF2B5EF4-FFF2-40B4-BE49-F238E27FC236}">
                <a16:creationId xmlns="" xmlns:a16="http://schemas.microsoft.com/office/drawing/2014/main" id="{0974CF04-02BA-4911-A326-6F5CDFC8F264}"/>
              </a:ext>
            </a:extLst>
          </p:cNvPr>
          <p:cNvSpPr txBox="1"/>
          <p:nvPr/>
        </p:nvSpPr>
        <p:spPr>
          <a:xfrm>
            <a:off x="685801" y="2829372"/>
            <a:ext cx="11106806" cy="646331"/>
          </a:xfrm>
          <a:prstGeom prst="rect">
            <a:avLst/>
          </a:prstGeom>
          <a:noFill/>
        </p:spPr>
        <p:txBody>
          <a:bodyPr wrap="square" rtlCol="0">
            <a:spAutoFit/>
          </a:bodyPr>
          <a:lstStyle/>
          <a:p>
            <a:r>
              <a:rPr lang="en-US" dirty="0"/>
              <a:t>Bad actions create bad reactions, and the person should pay for them.  Good actions create good reactions and a person should be rewarded for those </a:t>
            </a:r>
            <a:r>
              <a:rPr lang="en-US" dirty="0" smtClean="0"/>
              <a:t>actions.</a:t>
            </a:r>
            <a:endParaRPr lang="en-US" dirty="0"/>
          </a:p>
        </p:txBody>
      </p:sp>
      <p:sp>
        <p:nvSpPr>
          <p:cNvPr id="5" name="TextBox 4">
            <a:extLst>
              <a:ext uri="{FF2B5EF4-FFF2-40B4-BE49-F238E27FC236}">
                <a16:creationId xmlns="" xmlns:a16="http://schemas.microsoft.com/office/drawing/2014/main" id="{D409D912-88ED-4E36-AA11-82F0DFA4D528}"/>
              </a:ext>
            </a:extLst>
          </p:cNvPr>
          <p:cNvSpPr txBox="1"/>
          <p:nvPr/>
        </p:nvSpPr>
        <p:spPr>
          <a:xfrm>
            <a:off x="685800" y="3911052"/>
            <a:ext cx="10071537" cy="646331"/>
          </a:xfrm>
          <a:prstGeom prst="rect">
            <a:avLst/>
          </a:prstGeom>
          <a:noFill/>
        </p:spPr>
        <p:txBody>
          <a:bodyPr wrap="square" rtlCol="0">
            <a:spAutoFit/>
          </a:bodyPr>
          <a:lstStyle/>
          <a:p>
            <a:r>
              <a:rPr lang="en-US"/>
              <a:t>The action (karma) should be according to the Laws of the universe (Daharma). Otherwise, it will create bad reactions (samskaras) and bind the Soul (tama guna crudifies the consciousness, "sin").</a:t>
            </a:r>
            <a:endParaRPr lang="en-US" dirty="0"/>
          </a:p>
        </p:txBody>
      </p:sp>
    </p:spTree>
    <p:extLst>
      <p:ext uri="{BB962C8B-B14F-4D97-AF65-F5344CB8AC3E}">
        <p14:creationId xmlns:p14="http://schemas.microsoft.com/office/powerpoint/2010/main" val="391944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82CED0-FBFF-43AF-8911-539CACA6F040}"/>
              </a:ext>
            </a:extLst>
          </p:cNvPr>
          <p:cNvSpPr>
            <a:spLocks noGrp="1"/>
          </p:cNvSpPr>
          <p:nvPr>
            <p:ph type="title"/>
          </p:nvPr>
        </p:nvSpPr>
        <p:spPr/>
        <p:txBody>
          <a:bodyPr/>
          <a:lstStyle/>
          <a:p>
            <a:r>
              <a:rPr lang="en-US" dirty="0"/>
              <a:t>What is the purpose of the law of karma?</a:t>
            </a:r>
          </a:p>
        </p:txBody>
      </p:sp>
      <p:sp>
        <p:nvSpPr>
          <p:cNvPr id="3" name="TextBox 2">
            <a:extLst>
              <a:ext uri="{FF2B5EF4-FFF2-40B4-BE49-F238E27FC236}">
                <a16:creationId xmlns="" xmlns:a16="http://schemas.microsoft.com/office/drawing/2014/main" id="{7D332B93-B70F-42C9-9D81-A9401D14390F}"/>
              </a:ext>
            </a:extLst>
          </p:cNvPr>
          <p:cNvSpPr txBox="1"/>
          <p:nvPr/>
        </p:nvSpPr>
        <p:spPr>
          <a:xfrm>
            <a:off x="720999" y="2017986"/>
            <a:ext cx="10189779" cy="656897"/>
          </a:xfrm>
          <a:prstGeom prst="rect">
            <a:avLst/>
          </a:prstGeom>
          <a:noFill/>
        </p:spPr>
        <p:txBody>
          <a:bodyPr wrap="square" rtlCol="0">
            <a:spAutoFit/>
          </a:bodyPr>
          <a:lstStyle/>
          <a:p>
            <a:r>
              <a:rPr lang="en-US" dirty="0"/>
              <a:t>The Law of Karma has been devised for each unit consciousness to learn the Laws of the universe, learn the lessons, and progress.</a:t>
            </a:r>
          </a:p>
        </p:txBody>
      </p:sp>
      <p:sp>
        <p:nvSpPr>
          <p:cNvPr id="4" name="TextBox 3">
            <a:extLst>
              <a:ext uri="{FF2B5EF4-FFF2-40B4-BE49-F238E27FC236}">
                <a16:creationId xmlns="" xmlns:a16="http://schemas.microsoft.com/office/drawing/2014/main" id="{ED47BAE1-029B-4980-A004-861E69135DEE}"/>
              </a:ext>
            </a:extLst>
          </p:cNvPr>
          <p:cNvSpPr txBox="1"/>
          <p:nvPr/>
        </p:nvSpPr>
        <p:spPr>
          <a:xfrm>
            <a:off x="685801" y="3105807"/>
            <a:ext cx="10373711" cy="923330"/>
          </a:xfrm>
          <a:prstGeom prst="rect">
            <a:avLst/>
          </a:prstGeom>
          <a:noFill/>
        </p:spPr>
        <p:txBody>
          <a:bodyPr wrap="square" rtlCol="0">
            <a:spAutoFit/>
          </a:bodyPr>
          <a:lstStyle/>
          <a:p>
            <a:r>
              <a:rPr lang="en-US" dirty="0"/>
              <a:t>Therefore, when a person repents and never again does the bad actions (which creates samskaras), he will be forgiven, because the purpose of all these Laws and creation is to help man overcome his lower nature and go to his higher self.</a:t>
            </a:r>
          </a:p>
        </p:txBody>
      </p:sp>
      <p:sp>
        <p:nvSpPr>
          <p:cNvPr id="5" name="TextBox 4">
            <a:extLst>
              <a:ext uri="{FF2B5EF4-FFF2-40B4-BE49-F238E27FC236}">
                <a16:creationId xmlns="" xmlns:a16="http://schemas.microsoft.com/office/drawing/2014/main" id="{0D546603-5CF9-4EFA-BF74-733E8DF23A96}"/>
              </a:ext>
            </a:extLst>
          </p:cNvPr>
          <p:cNvSpPr txBox="1"/>
          <p:nvPr/>
        </p:nvSpPr>
        <p:spPr>
          <a:xfrm>
            <a:off x="685801" y="4382814"/>
            <a:ext cx="9932276" cy="923330"/>
          </a:xfrm>
          <a:prstGeom prst="rect">
            <a:avLst/>
          </a:prstGeom>
          <a:noFill/>
        </p:spPr>
        <p:txBody>
          <a:bodyPr wrap="square" rtlCol="0">
            <a:spAutoFit/>
          </a:bodyPr>
          <a:lstStyle/>
          <a:p>
            <a:r>
              <a:rPr lang="en-US" dirty="0"/>
              <a:t>If a person accomplishes this goal (refraining from doing bad actions), there is no point that he be punished or gain experience which he has already achieved since he is ready to refrain from repeating his past mistakes.</a:t>
            </a:r>
          </a:p>
        </p:txBody>
      </p:sp>
      <p:sp>
        <p:nvSpPr>
          <p:cNvPr id="6" name="TextBox 5">
            <a:extLst>
              <a:ext uri="{FF2B5EF4-FFF2-40B4-BE49-F238E27FC236}">
                <a16:creationId xmlns="" xmlns:a16="http://schemas.microsoft.com/office/drawing/2014/main" id="{0060E175-52F2-4D23-81B0-6B02FF5C5088}"/>
              </a:ext>
            </a:extLst>
          </p:cNvPr>
          <p:cNvSpPr txBox="1"/>
          <p:nvPr/>
        </p:nvSpPr>
        <p:spPr>
          <a:xfrm>
            <a:off x="726255" y="5628290"/>
            <a:ext cx="10090971" cy="923330"/>
          </a:xfrm>
          <a:prstGeom prst="rect">
            <a:avLst/>
          </a:prstGeom>
          <a:noFill/>
        </p:spPr>
        <p:txBody>
          <a:bodyPr wrap="square" rtlCol="0">
            <a:spAutoFit/>
          </a:bodyPr>
          <a:lstStyle/>
          <a:p>
            <a:r>
              <a:rPr lang="en-US" dirty="0"/>
              <a:t>Until the lesson is learned completely, a repetitive pattern will continue in a person's life until he or she creates enough awareness to realize the reason behind these patterns of sufferings, and breaks it by not making the same mistake again.</a:t>
            </a:r>
          </a:p>
        </p:txBody>
      </p:sp>
    </p:spTree>
    <p:extLst>
      <p:ext uri="{BB962C8B-B14F-4D97-AF65-F5344CB8AC3E}">
        <p14:creationId xmlns:p14="http://schemas.microsoft.com/office/powerpoint/2010/main" val="214510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092642-8A68-4ADC-A7E8-E1B1E94D3D13}"/>
              </a:ext>
            </a:extLst>
          </p:cNvPr>
          <p:cNvSpPr>
            <a:spLocks noGrp="1"/>
          </p:cNvSpPr>
          <p:nvPr>
            <p:ph type="title"/>
          </p:nvPr>
        </p:nvSpPr>
        <p:spPr/>
        <p:txBody>
          <a:bodyPr/>
          <a:lstStyle/>
          <a:p>
            <a:pPr algn="ctr"/>
            <a:r>
              <a:rPr lang="en-US" dirty="0"/>
              <a:t>What is the relationship between the law of Karma &amp; the law of reincarnation </a:t>
            </a:r>
          </a:p>
        </p:txBody>
      </p:sp>
      <p:sp>
        <p:nvSpPr>
          <p:cNvPr id="3" name="TextBox 2">
            <a:extLst>
              <a:ext uri="{FF2B5EF4-FFF2-40B4-BE49-F238E27FC236}">
                <a16:creationId xmlns="" xmlns:a16="http://schemas.microsoft.com/office/drawing/2014/main" id="{5A3AC78F-96DB-40AE-9795-9E9CE2CF4857}"/>
              </a:ext>
            </a:extLst>
          </p:cNvPr>
          <p:cNvSpPr txBox="1"/>
          <p:nvPr/>
        </p:nvSpPr>
        <p:spPr>
          <a:xfrm>
            <a:off x="685801" y="3147792"/>
            <a:ext cx="9800897" cy="646331"/>
          </a:xfrm>
          <a:prstGeom prst="rect">
            <a:avLst/>
          </a:prstGeom>
          <a:noFill/>
        </p:spPr>
        <p:txBody>
          <a:bodyPr wrap="square" rtlCol="0">
            <a:spAutoFit/>
          </a:bodyPr>
          <a:lstStyle/>
          <a:p>
            <a:r>
              <a:rPr lang="en-US" dirty="0"/>
              <a:t>Samskaras are the effect of the actions which remain in the universe in order for a Soul to receive its proper rewards or punishments. </a:t>
            </a:r>
          </a:p>
        </p:txBody>
      </p:sp>
      <p:sp>
        <p:nvSpPr>
          <p:cNvPr id="4" name="TextBox 3">
            <a:extLst>
              <a:ext uri="{FF2B5EF4-FFF2-40B4-BE49-F238E27FC236}">
                <a16:creationId xmlns="" xmlns:a16="http://schemas.microsoft.com/office/drawing/2014/main" id="{B57C78AD-CCCB-41C0-8D65-2F2773AA6381}"/>
              </a:ext>
            </a:extLst>
          </p:cNvPr>
          <p:cNvSpPr txBox="1"/>
          <p:nvPr/>
        </p:nvSpPr>
        <p:spPr>
          <a:xfrm>
            <a:off x="685801" y="4114745"/>
            <a:ext cx="9574924" cy="646331"/>
          </a:xfrm>
          <a:prstGeom prst="rect">
            <a:avLst/>
          </a:prstGeom>
          <a:noFill/>
        </p:spPr>
        <p:txBody>
          <a:bodyPr wrap="square" rtlCol="0">
            <a:spAutoFit/>
          </a:bodyPr>
          <a:lstStyle/>
          <a:p>
            <a:r>
              <a:rPr lang="en-US" dirty="0"/>
              <a:t>Through meditation, repentance, prayer, fasting, purification, progress, experiences in each lifetime etc., and by His Grace, a person lightens and burns these samskaras and becomes more Divine.</a:t>
            </a:r>
          </a:p>
        </p:txBody>
      </p:sp>
      <p:sp>
        <p:nvSpPr>
          <p:cNvPr id="5" name="TextBox 4">
            <a:extLst>
              <a:ext uri="{FF2B5EF4-FFF2-40B4-BE49-F238E27FC236}">
                <a16:creationId xmlns="" xmlns:a16="http://schemas.microsoft.com/office/drawing/2014/main" id="{4D241242-FAFE-4257-9624-997ED7D3C38B}"/>
              </a:ext>
            </a:extLst>
          </p:cNvPr>
          <p:cNvSpPr txBox="1"/>
          <p:nvPr/>
        </p:nvSpPr>
        <p:spPr>
          <a:xfrm>
            <a:off x="685801" y="2170386"/>
            <a:ext cx="9669517" cy="646331"/>
          </a:xfrm>
          <a:prstGeom prst="rect">
            <a:avLst/>
          </a:prstGeom>
          <a:noFill/>
        </p:spPr>
        <p:txBody>
          <a:bodyPr wrap="square" rtlCol="0">
            <a:spAutoFit/>
          </a:bodyPr>
          <a:lstStyle/>
          <a:p>
            <a:r>
              <a:rPr lang="en-US" dirty="0"/>
              <a:t>Reincarnation is the assumption of a new body by a Soul after physical death.  The Law of Karma and Samskara plays a great part in the execution of the Law of Reincarnation.</a:t>
            </a:r>
          </a:p>
        </p:txBody>
      </p:sp>
      <p:sp>
        <p:nvSpPr>
          <p:cNvPr id="6" name="TextBox 5">
            <a:extLst>
              <a:ext uri="{FF2B5EF4-FFF2-40B4-BE49-F238E27FC236}">
                <a16:creationId xmlns="" xmlns:a16="http://schemas.microsoft.com/office/drawing/2014/main" id="{56E2BC41-A46C-4DA0-9AF9-B6B5A404EE80}"/>
              </a:ext>
            </a:extLst>
          </p:cNvPr>
          <p:cNvSpPr txBox="1"/>
          <p:nvPr/>
        </p:nvSpPr>
        <p:spPr>
          <a:xfrm>
            <a:off x="685801" y="5021070"/>
            <a:ext cx="9630104" cy="646331"/>
          </a:xfrm>
          <a:prstGeom prst="rect">
            <a:avLst/>
          </a:prstGeom>
          <a:noFill/>
        </p:spPr>
        <p:txBody>
          <a:bodyPr wrap="square" rtlCol="0">
            <a:spAutoFit/>
          </a:bodyPr>
          <a:lstStyle/>
          <a:p>
            <a:r>
              <a:rPr lang="en-US" dirty="0"/>
              <a:t>But reincarnation is more complicated than only this. Also some Souls assume new bodies merely to come to this world in order to help others in their journey toward the goal (Pure Consciousness).</a:t>
            </a:r>
          </a:p>
        </p:txBody>
      </p:sp>
    </p:spTree>
    <p:extLst>
      <p:ext uri="{BB962C8B-B14F-4D97-AF65-F5344CB8AC3E}">
        <p14:creationId xmlns:p14="http://schemas.microsoft.com/office/powerpoint/2010/main" val="400042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2AB329-31DC-48E1-BCB9-E3D6A1F86CE6}"/>
              </a:ext>
            </a:extLst>
          </p:cNvPr>
          <p:cNvSpPr>
            <a:spLocks noGrp="1"/>
          </p:cNvSpPr>
          <p:nvPr>
            <p:ph type="title"/>
          </p:nvPr>
        </p:nvSpPr>
        <p:spPr/>
        <p:txBody>
          <a:bodyPr/>
          <a:lstStyle/>
          <a:p>
            <a:r>
              <a:rPr lang="en-US" dirty="0"/>
              <a:t>recap</a:t>
            </a:r>
          </a:p>
        </p:txBody>
      </p:sp>
      <p:sp>
        <p:nvSpPr>
          <p:cNvPr id="3" name="TextBox 2">
            <a:extLst>
              <a:ext uri="{FF2B5EF4-FFF2-40B4-BE49-F238E27FC236}">
                <a16:creationId xmlns="" xmlns:a16="http://schemas.microsoft.com/office/drawing/2014/main" id="{56BFF2DE-612E-46A7-9C1E-E04294FC9E0A}"/>
              </a:ext>
            </a:extLst>
          </p:cNvPr>
          <p:cNvSpPr txBox="1"/>
          <p:nvPr/>
        </p:nvSpPr>
        <p:spPr>
          <a:xfrm>
            <a:off x="1562869" y="1996966"/>
            <a:ext cx="9254357" cy="3892732"/>
          </a:xfrm>
          <a:prstGeom prst="rect">
            <a:avLst/>
          </a:prstGeom>
          <a:noFill/>
        </p:spPr>
        <p:txBody>
          <a:bodyPr wrap="square" rtlCol="0">
            <a:spAutoFit/>
          </a:bodyPr>
          <a:lstStyle/>
          <a:p>
            <a:pPr>
              <a:lnSpc>
                <a:spcPct val="200000"/>
              </a:lnSpc>
            </a:pPr>
            <a:r>
              <a:rPr lang="en-US" dirty="0"/>
              <a:t>Karma means action. Daharma means innate nature (universal laws) of things. If Karmas are not according to the Daharmas bad reactions (samskaras) are created. A soul assumes new body through reincarnation according to Law of Karma (good actions create good reactions, bad actions create bad reactions) and in each lifetime is given opportunities to learn the lessons (universal laws). Once a Lesson is learned by repentance and never doing the bad action again, samskaras are dissolved. Until the lessons are learned a repetitive pattern will continue in the persons life. </a:t>
            </a:r>
          </a:p>
        </p:txBody>
      </p:sp>
    </p:spTree>
    <p:extLst>
      <p:ext uri="{BB962C8B-B14F-4D97-AF65-F5344CB8AC3E}">
        <p14:creationId xmlns:p14="http://schemas.microsoft.com/office/powerpoint/2010/main" val="373313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3AFC57-EB3E-41D5-B6A7-81050FB8C143}"/>
              </a:ext>
            </a:extLst>
          </p:cNvPr>
          <p:cNvSpPr>
            <a:spLocks noGrp="1"/>
          </p:cNvSpPr>
          <p:nvPr>
            <p:ph type="title"/>
          </p:nvPr>
        </p:nvSpPr>
        <p:spPr/>
        <p:txBody>
          <a:bodyPr/>
          <a:lstStyle/>
          <a:p>
            <a:pPr algn="ctr"/>
            <a:r>
              <a:rPr lang="en-US" dirty="0" smtClean="0"/>
              <a:t>Let’s </a:t>
            </a:r>
            <a:r>
              <a:rPr lang="en-US" dirty="0"/>
              <a:t>go into more detail:</a:t>
            </a:r>
            <a:br>
              <a:rPr lang="en-US" dirty="0"/>
            </a:br>
            <a:r>
              <a:rPr lang="en-US" dirty="0"/>
              <a:t>What is soul and what is spirit?</a:t>
            </a:r>
          </a:p>
        </p:txBody>
      </p:sp>
      <p:sp>
        <p:nvSpPr>
          <p:cNvPr id="3" name="TextBox 2">
            <a:extLst>
              <a:ext uri="{FF2B5EF4-FFF2-40B4-BE49-F238E27FC236}">
                <a16:creationId xmlns="" xmlns:a16="http://schemas.microsoft.com/office/drawing/2014/main" id="{A41D9DB1-136E-4D22-8C12-ACEAA4411863}"/>
              </a:ext>
            </a:extLst>
          </p:cNvPr>
          <p:cNvSpPr txBox="1"/>
          <p:nvPr/>
        </p:nvSpPr>
        <p:spPr>
          <a:xfrm>
            <a:off x="685801" y="2196662"/>
            <a:ext cx="10418378" cy="646331"/>
          </a:xfrm>
          <a:prstGeom prst="rect">
            <a:avLst/>
          </a:prstGeom>
          <a:noFill/>
        </p:spPr>
        <p:txBody>
          <a:bodyPr wrap="square" rtlCol="0">
            <a:spAutoFit/>
          </a:bodyPr>
          <a:lstStyle/>
          <a:p>
            <a:r>
              <a:rPr lang="en-US" dirty="0"/>
              <a:t>Soul is the manifestation of the Divine in gross form as a separate consciousness.  The Soul is consciousness with the three </a:t>
            </a:r>
            <a:r>
              <a:rPr lang="en-US" dirty="0" err="1"/>
              <a:t>gunas</a:t>
            </a:r>
            <a:r>
              <a:rPr lang="en-US" dirty="0"/>
              <a:t> as its creative force or mind.  Soul is the same as self.</a:t>
            </a:r>
          </a:p>
        </p:txBody>
      </p:sp>
      <p:sp>
        <p:nvSpPr>
          <p:cNvPr id="4" name="TextBox 3">
            <a:extLst>
              <a:ext uri="{FF2B5EF4-FFF2-40B4-BE49-F238E27FC236}">
                <a16:creationId xmlns="" xmlns:a16="http://schemas.microsoft.com/office/drawing/2014/main" id="{16B9F53C-F0B3-41BB-A37B-B664B2C675B8}"/>
              </a:ext>
            </a:extLst>
          </p:cNvPr>
          <p:cNvSpPr txBox="1"/>
          <p:nvPr/>
        </p:nvSpPr>
        <p:spPr>
          <a:xfrm>
            <a:off x="685800" y="3105834"/>
            <a:ext cx="10360571" cy="646331"/>
          </a:xfrm>
          <a:prstGeom prst="rect">
            <a:avLst/>
          </a:prstGeom>
          <a:noFill/>
        </p:spPr>
        <p:txBody>
          <a:bodyPr wrap="square" rtlCol="0">
            <a:spAutoFit/>
          </a:bodyPr>
          <a:lstStyle/>
          <a:p>
            <a:r>
              <a:rPr lang="en-US" dirty="0"/>
              <a:t>Spirit is the same as astral or ethereal body, consists of ethereal factors, and contains the first five chakras. Spirit is ether.</a:t>
            </a:r>
          </a:p>
        </p:txBody>
      </p:sp>
      <p:sp>
        <p:nvSpPr>
          <p:cNvPr id="5" name="TextBox 4">
            <a:extLst>
              <a:ext uri="{FF2B5EF4-FFF2-40B4-BE49-F238E27FC236}">
                <a16:creationId xmlns="" xmlns:a16="http://schemas.microsoft.com/office/drawing/2014/main" id="{43817926-0949-455A-8DBD-24C4C38A801F}"/>
              </a:ext>
            </a:extLst>
          </p:cNvPr>
          <p:cNvSpPr txBox="1"/>
          <p:nvPr/>
        </p:nvSpPr>
        <p:spPr>
          <a:xfrm>
            <a:off x="685800" y="4036081"/>
            <a:ext cx="10418378" cy="646331"/>
          </a:xfrm>
          <a:prstGeom prst="rect">
            <a:avLst/>
          </a:prstGeom>
          <a:noFill/>
        </p:spPr>
        <p:txBody>
          <a:bodyPr wrap="square" rtlCol="0">
            <a:spAutoFit/>
          </a:bodyPr>
          <a:lstStyle/>
          <a:p>
            <a:r>
              <a:rPr lang="en-US" dirty="0"/>
              <a:t>The Soul (self, unit consciousness) resides in the ethereal body, Spirit. Soul progresses through the first five chakras in the ethereal body, Sprit, toward reaching higher consciousness. </a:t>
            </a:r>
          </a:p>
        </p:txBody>
      </p:sp>
      <p:sp>
        <p:nvSpPr>
          <p:cNvPr id="6" name="TextBox 5">
            <a:extLst>
              <a:ext uri="{FF2B5EF4-FFF2-40B4-BE49-F238E27FC236}">
                <a16:creationId xmlns="" xmlns:a16="http://schemas.microsoft.com/office/drawing/2014/main" id="{D8265D51-7E58-4726-BE79-1D42BEB5BCD6}"/>
              </a:ext>
            </a:extLst>
          </p:cNvPr>
          <p:cNvSpPr txBox="1"/>
          <p:nvPr/>
        </p:nvSpPr>
        <p:spPr>
          <a:xfrm>
            <a:off x="685800" y="4987348"/>
            <a:ext cx="10218136" cy="923330"/>
          </a:xfrm>
          <a:prstGeom prst="rect">
            <a:avLst/>
          </a:prstGeom>
          <a:noFill/>
        </p:spPr>
        <p:txBody>
          <a:bodyPr wrap="square" rtlCol="0">
            <a:spAutoFit/>
          </a:bodyPr>
          <a:lstStyle/>
          <a:p>
            <a:r>
              <a:rPr lang="en-US" dirty="0"/>
              <a:t>At the time of death, the Soul that resides in the spirit separate itself from the rest of the body. However, memory stays in ether. Ether is spirit. In the next reincarnation, memories (reactions) come back as the subconscious mind, the program, the buffer between conscious and unconscious mind. </a:t>
            </a:r>
          </a:p>
        </p:txBody>
      </p:sp>
    </p:spTree>
    <p:extLst>
      <p:ext uri="{BB962C8B-B14F-4D97-AF65-F5344CB8AC3E}">
        <p14:creationId xmlns:p14="http://schemas.microsoft.com/office/powerpoint/2010/main" val="114974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285</TotalTime>
  <Words>1939</Words>
  <Application>Microsoft Office PowerPoint</Application>
  <PresentationFormat>Custom</PresentationFormat>
  <Paragraphs>72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Celestial</vt:lpstr>
      <vt:lpstr>The Law of karma</vt:lpstr>
      <vt:lpstr>What does karma Mean?</vt:lpstr>
      <vt:lpstr>What is daharma?</vt:lpstr>
      <vt:lpstr>What happens if daharmas are not followed?</vt:lpstr>
      <vt:lpstr>What is the law of karma?</vt:lpstr>
      <vt:lpstr>What is the purpose of the law of karma?</vt:lpstr>
      <vt:lpstr>What is the relationship between the law of Karma &amp; the law of reincarnation </vt:lpstr>
      <vt:lpstr>recap</vt:lpstr>
      <vt:lpstr>Let’s go into more detail: What is soul and what is spirit?</vt:lpstr>
      <vt:lpstr>So, What is this subconscious mind?</vt:lpstr>
      <vt:lpstr>Subconscious mind continued…</vt:lpstr>
      <vt:lpstr>How do we learn our lessons?</vt:lpstr>
      <vt:lpstr>What is Grace?</vt:lpstr>
      <vt:lpstr>How do We win His Grace?</vt:lpstr>
      <vt:lpstr>How do we keep our focus on God, all the time?</vt:lpstr>
      <vt:lpstr>How do we keep our focus on God, all the time?</vt:lpstr>
      <vt:lpstr>Recap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Law  of karma</dc:title>
  <dc:creator>Umit Ciftci</dc:creator>
  <cp:lastModifiedBy>FTP-Computer</cp:lastModifiedBy>
  <cp:revision>30</cp:revision>
  <dcterms:created xsi:type="dcterms:W3CDTF">2018-09-23T04:42:40Z</dcterms:created>
  <dcterms:modified xsi:type="dcterms:W3CDTF">2018-09-23T21:45:11Z</dcterms:modified>
</cp:coreProperties>
</file>